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580" r:id="rId2"/>
    <p:sldId id="1374" r:id="rId3"/>
    <p:sldId id="1363" r:id="rId4"/>
    <p:sldId id="1364" r:id="rId5"/>
    <p:sldId id="1369" r:id="rId6"/>
    <p:sldId id="1366" r:id="rId7"/>
    <p:sldId id="1367" r:id="rId8"/>
    <p:sldId id="1368" r:id="rId9"/>
    <p:sldId id="733" r:id="rId10"/>
    <p:sldId id="1247" r:id="rId11"/>
    <p:sldId id="1371" r:id="rId12"/>
    <p:sldId id="1372" r:id="rId13"/>
    <p:sldId id="720" r:id="rId14"/>
    <p:sldId id="1373" r:id="rId15"/>
    <p:sldId id="1255" r:id="rId16"/>
    <p:sldId id="1375" r:id="rId17"/>
    <p:sldId id="1376" r:id="rId18"/>
    <p:sldId id="1377" r:id="rId19"/>
    <p:sldId id="1378" r:id="rId20"/>
    <p:sldId id="577" r:id="rId21"/>
    <p:sldId id="1256" r:id="rId22"/>
    <p:sldId id="1352" r:id="rId23"/>
    <p:sldId id="1336" r:id="rId24"/>
    <p:sldId id="1337" r:id="rId25"/>
    <p:sldId id="1342" r:id="rId26"/>
    <p:sldId id="1343" r:id="rId27"/>
    <p:sldId id="1344" r:id="rId28"/>
    <p:sldId id="1340" r:id="rId29"/>
    <p:sldId id="1341" r:id="rId30"/>
    <p:sldId id="1345" r:id="rId31"/>
    <p:sldId id="1253" r:id="rId32"/>
    <p:sldId id="1361" r:id="rId33"/>
    <p:sldId id="259" r:id="rId34"/>
    <p:sldId id="276" r:id="rId35"/>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3399"/>
    <a:srgbClr val="5F5F5F"/>
    <a:srgbClr val="808080"/>
    <a:srgbClr val="000000"/>
    <a:srgbClr val="5EB4B4"/>
    <a:srgbClr val="488FD6"/>
    <a:srgbClr val="86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6" autoAdjust="0"/>
    <p:restoredTop sz="94660" autoAdjust="0"/>
  </p:normalViewPr>
  <p:slideViewPr>
    <p:cSldViewPr>
      <p:cViewPr varScale="1">
        <p:scale>
          <a:sx n="84" d="100"/>
          <a:sy n="84" d="100"/>
        </p:scale>
        <p:origin x="1315" y="82"/>
      </p:cViewPr>
      <p:guideLst>
        <p:guide orient="horz" pos="2160"/>
        <p:guide pos="2880"/>
      </p:guideLst>
    </p:cSldViewPr>
  </p:slideViewPr>
  <p:notesTextViewPr>
    <p:cViewPr>
      <p:scale>
        <a:sx n="3" d="2"/>
        <a:sy n="3" d="2"/>
      </p:scale>
      <p:origin x="0" y="0"/>
    </p:cViewPr>
  </p:notesTextViewPr>
  <p:sorterViewPr>
    <p:cViewPr>
      <p:scale>
        <a:sx n="100" d="100"/>
        <a:sy n="100" d="100"/>
      </p:scale>
      <p:origin x="0" y="-3226"/>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en-US" altLang="zh-TW"/>
          </a:p>
        </p:txBody>
      </p:sp>
      <p:sp>
        <p:nvSpPr>
          <p:cNvPr id="11673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ltLang="zh-TW"/>
          </a:p>
        </p:txBody>
      </p:sp>
      <p:sp>
        <p:nvSpPr>
          <p:cNvPr id="11674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en-US" altLang="zh-TW"/>
          </a:p>
        </p:txBody>
      </p:sp>
      <p:sp>
        <p:nvSpPr>
          <p:cNvPr id="11674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fld id="{5ABED0DA-0550-4E4E-89AA-F64B5AD185F7}" type="slidenum">
              <a:rPr lang="en-US" altLang="zh-TW"/>
              <a:pPr/>
              <a:t>‹#›</a:t>
            </a:fld>
            <a:endParaRPr lang="en-US" altLang="zh-TW"/>
          </a:p>
        </p:txBody>
      </p:sp>
    </p:spTree>
    <p:extLst>
      <p:ext uri="{BB962C8B-B14F-4D97-AF65-F5344CB8AC3E}">
        <p14:creationId xmlns:p14="http://schemas.microsoft.com/office/powerpoint/2010/main" val="415884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a:latin typeface="Arial" charset="0"/>
              </a:defRPr>
            </a:lvl1pPr>
          </a:lstStyle>
          <a:p>
            <a:pPr>
              <a:defRPr/>
            </a:pPr>
            <a:endParaRPr lang="en-US" altLang="zh-TW"/>
          </a:p>
        </p:txBody>
      </p:sp>
      <p:sp>
        <p:nvSpPr>
          <p:cNvPr id="1044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ltLang="zh-TW"/>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44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1044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a:latin typeface="Arial" charset="0"/>
              </a:defRPr>
            </a:lvl1pPr>
          </a:lstStyle>
          <a:p>
            <a:pPr>
              <a:defRPr/>
            </a:pPr>
            <a:endParaRPr lang="en-US" altLang="zh-TW"/>
          </a:p>
        </p:txBody>
      </p:sp>
      <p:sp>
        <p:nvSpPr>
          <p:cNvPr id="1044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fld id="{2BB1BD55-2080-4B14-B255-D85BD1B44625}" type="slidenum">
              <a:rPr lang="en-US" altLang="zh-TW"/>
              <a:pPr/>
              <a:t>‹#›</a:t>
            </a:fld>
            <a:endParaRPr lang="en-US" altLang="zh-TW"/>
          </a:p>
        </p:txBody>
      </p:sp>
    </p:spTree>
    <p:extLst>
      <p:ext uri="{BB962C8B-B14F-4D97-AF65-F5344CB8AC3E}">
        <p14:creationId xmlns:p14="http://schemas.microsoft.com/office/powerpoint/2010/main" val="700225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a:extLst>
              <a:ext uri="{FF2B5EF4-FFF2-40B4-BE49-F238E27FC236}">
                <a16:creationId xmlns:a16="http://schemas.microsoft.com/office/drawing/2014/main" id="{7F8FFA7B-B260-8956-E2F8-DE6D9A1C614F}"/>
              </a:ext>
            </a:extLst>
          </p:cNvPr>
          <p:cNvSpPr>
            <a:spLocks noGrp="1" noRot="1" noChangeAspect="1" noChangeArrowheads="1" noTextEdit="1"/>
          </p:cNvSpPr>
          <p:nvPr>
            <p:ph type="sldImg"/>
          </p:nvPr>
        </p:nvSpPr>
        <p:spPr>
          <a:ln/>
        </p:spPr>
      </p:sp>
      <p:sp>
        <p:nvSpPr>
          <p:cNvPr id="58371" name="備忘稿版面配置區 2">
            <a:extLst>
              <a:ext uri="{FF2B5EF4-FFF2-40B4-BE49-F238E27FC236}">
                <a16:creationId xmlns:a16="http://schemas.microsoft.com/office/drawing/2014/main" id="{B66B6B8A-A81F-4B47-BB86-936BD80F6E1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58372" name="投影片編號版面配置區 3">
            <a:extLst>
              <a:ext uri="{FF2B5EF4-FFF2-40B4-BE49-F238E27FC236}">
                <a16:creationId xmlns:a16="http://schemas.microsoft.com/office/drawing/2014/main" id="{D1C1E628-7E18-0F36-1547-BE49AE9FAA6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02805354-FDB7-49AB-A26C-39463A2B446C}" type="slidenum">
              <a:rPr lang="zh-TW" altLang="en-US" b="0" smtClean="0">
                <a:latin typeface="Calibri" panose="020F0502020204030204" pitchFamily="34" charset="0"/>
              </a:rPr>
              <a:pPr/>
              <a:t>22</a:t>
            </a:fld>
            <a:endParaRPr lang="zh-TW" altLang="en-US" b="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5" name="AutoShape 54"/>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zh-TW" altLang="en-US">
              <a:ea typeface="新細明體" panose="02020500000000000000" pitchFamily="18" charset="-120"/>
            </a:endParaRPr>
          </a:p>
        </p:txBody>
      </p:sp>
      <p:sp>
        <p:nvSpPr>
          <p:cNvPr id="3074" name="Rectangle 2"/>
          <p:cNvSpPr>
            <a:spLocks noGrp="1" noChangeArrowheads="1"/>
          </p:cNvSpPr>
          <p:nvPr>
            <p:ph type="ctrTitle"/>
          </p:nvPr>
        </p:nvSpPr>
        <p:spPr>
          <a:xfrm>
            <a:off x="4343400" y="2895600"/>
            <a:ext cx="4038600" cy="685800"/>
          </a:xfrm>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lgn="r">
              <a:defRPr sz="3600">
                <a:solidFill>
                  <a:schemeClr val="accent1"/>
                </a:solidFill>
              </a:defRPr>
            </a:lvl1pPr>
          </a:lstStyle>
          <a:p>
            <a:pPr lvl="0"/>
            <a:r>
              <a:rPr lang="zh-TW" altLang="en-US" noProof="0"/>
              <a:t>按一下以編輯母片標題樣式</a:t>
            </a:r>
            <a:endParaRPr lang="en-US" altLang="zh-TW" noProof="0"/>
          </a:p>
        </p:txBody>
      </p:sp>
      <p:sp>
        <p:nvSpPr>
          <p:cNvPr id="3075" name="Rectangle 3"/>
          <p:cNvSpPr>
            <a:spLocks noGrp="1" noChangeArrowheads="1"/>
          </p:cNvSpPr>
          <p:nvPr>
            <p:ph type="subTitle" idx="1"/>
          </p:nvPr>
        </p:nvSpPr>
        <p:spPr>
          <a:xfrm>
            <a:off x="4343400" y="4038600"/>
            <a:ext cx="4038600" cy="533400"/>
          </a:xfrm>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0" scaled="1"/>
                </a:gradFill>
              </a14:hiddenFill>
            </a:ext>
            <a:ext uri="{AF507438-7753-43E0-B8FC-AC1667EBCBE1}">
              <a14:hiddenEffects xmlns:a14="http://schemas.microsoft.com/office/drawing/2010/main">
                <a:effectLst>
                  <a:outerShdw dist="45791" dir="2021404" algn="ctr" rotWithShape="0">
                    <a:schemeClr val="bg2"/>
                  </a:outerShdw>
                </a:effectLst>
              </a14:hiddenEffects>
            </a:ext>
          </a:extLst>
        </p:spPr>
        <p:txBody>
          <a:bodyPr/>
          <a:lstStyle>
            <a:lvl1pPr marL="0" indent="0" algn="r">
              <a:buFont typeface="Wingdings" pitchFamily="2" charset="2"/>
              <a:buNone/>
              <a:defRPr sz="1600"/>
            </a:lvl1pPr>
          </a:lstStyle>
          <a:p>
            <a:pPr lvl="0"/>
            <a:r>
              <a:rPr lang="zh-TW" altLang="en-US" noProof="0"/>
              <a:t>按一下以編輯母片副標題樣式</a:t>
            </a:r>
            <a:endParaRPr lang="en-US" altLang="zh-TW" noProof="0"/>
          </a:p>
        </p:txBody>
      </p:sp>
      <p:sp>
        <p:nvSpPr>
          <p:cNvPr id="6" name="Rectangle 4"/>
          <p:cNvSpPr>
            <a:spLocks noGrp="1" noChangeArrowheads="1"/>
          </p:cNvSpPr>
          <p:nvPr>
            <p:ph type="dt" sz="half" idx="10"/>
          </p:nvPr>
        </p:nvSpPr>
        <p:spPr>
          <a:xfrm>
            <a:off x="228600" y="6553200"/>
            <a:ext cx="2133600" cy="244475"/>
          </a:xfrm>
          <a:prstGeom prst="rect">
            <a:avLst/>
          </a:prstGeom>
        </p:spPr>
        <p:txBody>
          <a:bodyPr/>
          <a:lstStyle>
            <a:lvl1pPr algn="l">
              <a:defRPr sz="1000" b="0">
                <a:solidFill>
                  <a:schemeClr val="bg1"/>
                </a:solidFill>
                <a:latin typeface="Arial" charset="0"/>
              </a:defRPr>
            </a:lvl1pPr>
          </a:lstStyle>
          <a:p>
            <a:pPr>
              <a:defRPr/>
            </a:pPr>
            <a:endParaRPr lang="en-US" altLang="zh-TW"/>
          </a:p>
        </p:txBody>
      </p:sp>
      <p:sp>
        <p:nvSpPr>
          <p:cNvPr id="7" name="Rectangle 5"/>
          <p:cNvSpPr>
            <a:spLocks noGrp="1" noChangeArrowheads="1"/>
          </p:cNvSpPr>
          <p:nvPr>
            <p:ph type="ftr" sz="quarter" idx="11"/>
          </p:nvPr>
        </p:nvSpPr>
        <p:spPr>
          <a:xfrm>
            <a:off x="3200400" y="6553200"/>
            <a:ext cx="2895600" cy="244475"/>
          </a:xfrm>
          <a:prstGeom prst="rect">
            <a:avLst/>
          </a:prstGeom>
        </p:spPr>
        <p:txBody>
          <a:bodyPr/>
          <a:lstStyle>
            <a:lvl1pPr algn="ctr">
              <a:defRPr sz="1000" b="0" i="0">
                <a:solidFill>
                  <a:schemeClr val="tx1"/>
                </a:solidFill>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a:lvl1pPr>
          </a:lstStyle>
          <a:p>
            <a:fld id="{7697F564-A627-4C0C-898D-7774E042EDA4}" type="slidenum">
              <a:rPr lang="en-US" altLang="zh-TW"/>
              <a:pPr/>
              <a:t>‹#›</a:t>
            </a:fld>
            <a:endParaRPr lang="en-US" altLang="zh-TW"/>
          </a:p>
        </p:txBody>
      </p:sp>
    </p:spTree>
    <p:extLst>
      <p:ext uri="{BB962C8B-B14F-4D97-AF65-F5344CB8AC3E}">
        <p14:creationId xmlns:p14="http://schemas.microsoft.com/office/powerpoint/2010/main" val="3120022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77"/>
          <p:cNvSpPr>
            <a:spLocks noGrp="1" noChangeArrowheads="1"/>
          </p:cNvSpPr>
          <p:nvPr>
            <p:ph type="sldNum" sz="quarter" idx="12"/>
          </p:nvPr>
        </p:nvSpPr>
        <p:spPr>
          <a:ln/>
        </p:spPr>
        <p:txBody>
          <a:bodyPr/>
          <a:lstStyle>
            <a:lvl1pPr>
              <a:defRPr/>
            </a:lvl1pPr>
          </a:lstStyle>
          <a:p>
            <a:fld id="{1E3D3643-BAD3-4529-8C58-7877AF02730F}" type="slidenum">
              <a:rPr lang="en-US" altLang="zh-TW"/>
              <a:pPr/>
              <a:t>‹#›</a:t>
            </a:fld>
            <a:endParaRPr lang="en-US" altLang="zh-TW"/>
          </a:p>
        </p:txBody>
      </p:sp>
    </p:spTree>
    <p:extLst>
      <p:ext uri="{BB962C8B-B14F-4D97-AF65-F5344CB8AC3E}">
        <p14:creationId xmlns:p14="http://schemas.microsoft.com/office/powerpoint/2010/main" val="3328842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72250" y="714375"/>
            <a:ext cx="2038350" cy="56102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714375"/>
            <a:ext cx="5962650" cy="56102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77"/>
          <p:cNvSpPr>
            <a:spLocks noGrp="1" noChangeArrowheads="1"/>
          </p:cNvSpPr>
          <p:nvPr>
            <p:ph type="sldNum" sz="quarter" idx="12"/>
          </p:nvPr>
        </p:nvSpPr>
        <p:spPr>
          <a:ln/>
        </p:spPr>
        <p:txBody>
          <a:bodyPr/>
          <a:lstStyle>
            <a:lvl1pPr>
              <a:defRPr/>
            </a:lvl1pPr>
          </a:lstStyle>
          <a:p>
            <a:fld id="{7BA6BCBD-5959-4736-B0DE-2B80A328700B}" type="slidenum">
              <a:rPr lang="en-US" altLang="zh-TW"/>
              <a:pPr/>
              <a:t>‹#›</a:t>
            </a:fld>
            <a:endParaRPr lang="en-US" altLang="zh-TW"/>
          </a:p>
        </p:txBody>
      </p:sp>
    </p:spTree>
    <p:extLst>
      <p:ext uri="{BB962C8B-B14F-4D97-AF65-F5344CB8AC3E}">
        <p14:creationId xmlns:p14="http://schemas.microsoft.com/office/powerpoint/2010/main" val="2668046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77"/>
          <p:cNvSpPr>
            <a:spLocks noGrp="1" noChangeArrowheads="1"/>
          </p:cNvSpPr>
          <p:nvPr>
            <p:ph type="sldNum" sz="quarter" idx="12"/>
          </p:nvPr>
        </p:nvSpPr>
        <p:spPr>
          <a:ln/>
        </p:spPr>
        <p:txBody>
          <a:bodyPr/>
          <a:lstStyle>
            <a:lvl1pPr>
              <a:defRPr/>
            </a:lvl1pPr>
          </a:lstStyle>
          <a:p>
            <a:fld id="{332C2E4B-3C2C-4442-BA1F-AC9B47C6E09E}" type="slidenum">
              <a:rPr lang="en-US" altLang="zh-TW"/>
              <a:pPr/>
              <a:t>‹#›</a:t>
            </a:fld>
            <a:endParaRPr lang="en-US" altLang="zh-TW"/>
          </a:p>
        </p:txBody>
      </p:sp>
    </p:spTree>
    <p:extLst>
      <p:ext uri="{BB962C8B-B14F-4D97-AF65-F5344CB8AC3E}">
        <p14:creationId xmlns:p14="http://schemas.microsoft.com/office/powerpoint/2010/main" val="3404772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447800"/>
            <a:ext cx="8153400" cy="4876800"/>
          </a:xfrm>
        </p:spPr>
        <p:txBody>
          <a:bodyPr/>
          <a:lstStyle/>
          <a:p>
            <a:pPr lvl="0"/>
            <a:r>
              <a:rPr lang="zh-TW" altLang="en-US" noProof="0"/>
              <a:t>按一下圖示以新增表格</a:t>
            </a:r>
          </a:p>
        </p:txBody>
      </p:sp>
      <p:sp>
        <p:nvSpPr>
          <p:cNvPr id="6" name="Rectangle 77"/>
          <p:cNvSpPr>
            <a:spLocks noGrp="1" noChangeArrowheads="1"/>
          </p:cNvSpPr>
          <p:nvPr>
            <p:ph type="sldNum" sz="quarter" idx="12"/>
          </p:nvPr>
        </p:nvSpPr>
        <p:spPr>
          <a:ln/>
        </p:spPr>
        <p:txBody>
          <a:bodyPr/>
          <a:lstStyle>
            <a:lvl1pPr>
              <a:defRPr/>
            </a:lvl1pPr>
          </a:lstStyle>
          <a:p>
            <a:fld id="{63075A33-C41B-4DFE-8735-6FFBF1F1E523}" type="slidenum">
              <a:rPr lang="en-US" altLang="zh-TW"/>
              <a:pPr/>
              <a:t>‹#›</a:t>
            </a:fld>
            <a:endParaRPr lang="en-US" altLang="zh-TW"/>
          </a:p>
        </p:txBody>
      </p:sp>
    </p:spTree>
    <p:extLst>
      <p:ext uri="{BB962C8B-B14F-4D97-AF65-F5344CB8AC3E}">
        <p14:creationId xmlns:p14="http://schemas.microsoft.com/office/powerpoint/2010/main" val="3679307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grpSp>
        <p:nvGrpSpPr>
          <p:cNvPr id="19" name="群組 18">
            <a:extLst>
              <a:ext uri="{FF2B5EF4-FFF2-40B4-BE49-F238E27FC236}">
                <a16:creationId xmlns:a16="http://schemas.microsoft.com/office/drawing/2014/main" id="{8FFF9FAF-6E5D-4DB6-8151-837B07B9ADD5}"/>
              </a:ext>
            </a:extLst>
          </p:cNvPr>
          <p:cNvGrpSpPr/>
          <p:nvPr/>
        </p:nvGrpSpPr>
        <p:grpSpPr>
          <a:xfrm>
            <a:off x="-1" y="0"/>
            <a:ext cx="9144000" cy="4029000"/>
            <a:chOff x="-1" y="0"/>
            <a:chExt cx="12192000" cy="4029000"/>
          </a:xfrm>
        </p:grpSpPr>
        <p:pic>
          <p:nvPicPr>
            <p:cNvPr id="20" name="圖片 19">
              <a:extLst>
                <a:ext uri="{FF2B5EF4-FFF2-40B4-BE49-F238E27FC236}">
                  <a16:creationId xmlns:a16="http://schemas.microsoft.com/office/drawing/2014/main" id="{B418B24C-8BB8-4C32-A40A-24D89CD990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4029000"/>
            </a:xfrm>
            <a:prstGeom prst="rect">
              <a:avLst/>
            </a:prstGeom>
          </p:spPr>
        </p:pic>
        <p:sp>
          <p:nvSpPr>
            <p:cNvPr id="21" name="矩形 20">
              <a:extLst>
                <a:ext uri="{FF2B5EF4-FFF2-40B4-BE49-F238E27FC236}">
                  <a16:creationId xmlns:a16="http://schemas.microsoft.com/office/drawing/2014/main" id="{09427B2B-9AC4-4960-B37F-D466394E2491}"/>
                </a:ext>
              </a:extLst>
            </p:cNvPr>
            <p:cNvSpPr/>
            <p:nvPr/>
          </p:nvSpPr>
          <p:spPr>
            <a:xfrm>
              <a:off x="-1" y="0"/>
              <a:ext cx="12192000" cy="4029000"/>
            </a:xfrm>
            <a:prstGeom prst="rect">
              <a:avLst/>
            </a:prstGeom>
            <a:solidFill>
              <a:srgbClr val="00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aseline="0" dirty="0">
                <a:latin typeface="Microsoft JhengHei Light" panose="020B0304030504040204" pitchFamily="34" charset="-120"/>
                <a:ea typeface="微軟正黑體" panose="020B0604030504040204" pitchFamily="34" charset="-120"/>
              </a:endParaRPr>
            </a:p>
          </p:txBody>
        </p:sp>
      </p:grpSp>
      <p:grpSp>
        <p:nvGrpSpPr>
          <p:cNvPr id="16" name="群組 15">
            <a:extLst>
              <a:ext uri="{FF2B5EF4-FFF2-40B4-BE49-F238E27FC236}">
                <a16:creationId xmlns:a16="http://schemas.microsoft.com/office/drawing/2014/main" id="{6EC39681-8B20-414C-88A7-D46864086F63}"/>
              </a:ext>
            </a:extLst>
          </p:cNvPr>
          <p:cNvGrpSpPr/>
          <p:nvPr/>
        </p:nvGrpSpPr>
        <p:grpSpPr>
          <a:xfrm>
            <a:off x="-1" y="0"/>
            <a:ext cx="9144000" cy="4029000"/>
            <a:chOff x="-1" y="0"/>
            <a:chExt cx="12192000" cy="4029000"/>
          </a:xfrm>
        </p:grpSpPr>
        <p:pic>
          <p:nvPicPr>
            <p:cNvPr id="17" name="圖片 16">
              <a:extLst>
                <a:ext uri="{FF2B5EF4-FFF2-40B4-BE49-F238E27FC236}">
                  <a16:creationId xmlns:a16="http://schemas.microsoft.com/office/drawing/2014/main" id="{FCF12C5D-679B-4C62-9748-2D9C1D5915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4029000"/>
            </a:xfrm>
            <a:prstGeom prst="rect">
              <a:avLst/>
            </a:prstGeom>
          </p:spPr>
        </p:pic>
        <p:sp>
          <p:nvSpPr>
            <p:cNvPr id="18" name="矩形 17">
              <a:extLst>
                <a:ext uri="{FF2B5EF4-FFF2-40B4-BE49-F238E27FC236}">
                  <a16:creationId xmlns:a16="http://schemas.microsoft.com/office/drawing/2014/main" id="{732F6DA3-97E9-4932-A441-6DA5E388BBFD}"/>
                </a:ext>
              </a:extLst>
            </p:cNvPr>
            <p:cNvSpPr/>
            <p:nvPr/>
          </p:nvSpPr>
          <p:spPr>
            <a:xfrm>
              <a:off x="-1" y="0"/>
              <a:ext cx="12192000" cy="4029000"/>
            </a:xfrm>
            <a:prstGeom prst="rect">
              <a:avLst/>
            </a:prstGeom>
            <a:solidFill>
              <a:srgbClr val="00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aseline="0" dirty="0">
                <a:latin typeface="Microsoft JhengHei Light" panose="020B0304030504040204" pitchFamily="34" charset="-120"/>
                <a:ea typeface="微軟正黑體" panose="020B0604030504040204" pitchFamily="34" charset="-120"/>
              </a:endParaRPr>
            </a:p>
          </p:txBody>
        </p:sp>
      </p:grpSp>
      <p:sp>
        <p:nvSpPr>
          <p:cNvPr id="11" name="矩形: 圆角 2">
            <a:extLst>
              <a:ext uri="{FF2B5EF4-FFF2-40B4-BE49-F238E27FC236}">
                <a16:creationId xmlns:a16="http://schemas.microsoft.com/office/drawing/2014/main" id="{E18C8EF2-B478-4F45-8997-CF3D967AE3E5}"/>
              </a:ext>
            </a:extLst>
          </p:cNvPr>
          <p:cNvSpPr/>
          <p:nvPr/>
        </p:nvSpPr>
        <p:spPr>
          <a:xfrm>
            <a:off x="1525701" y="3442473"/>
            <a:ext cx="6092598" cy="862693"/>
          </a:xfrm>
          <a:prstGeom prst="roundRect">
            <a:avLst/>
          </a:prstGeom>
          <a:solidFill>
            <a:srgbClr val="003300"/>
          </a:solidFill>
          <a:ln>
            <a:solidFill>
              <a:srgbClr val="003300"/>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Microsoft JhengHei UI" panose="020B0604030504040204" pitchFamily="34" charset="-120"/>
              <a:ea typeface="Microsoft JhengHei UI" panose="020B0604030504040204" pitchFamily="34" charset="-120"/>
            </a:endParaRPr>
          </a:p>
        </p:txBody>
      </p:sp>
      <p:sp>
        <p:nvSpPr>
          <p:cNvPr id="3" name="副标题 2"/>
          <p:cNvSpPr>
            <a:spLocks noGrp="1"/>
          </p:cNvSpPr>
          <p:nvPr>
            <p:ph type="subTitle" idx="1"/>
          </p:nvPr>
        </p:nvSpPr>
        <p:spPr>
          <a:xfrm>
            <a:off x="2156254" y="3536322"/>
            <a:ext cx="4831492" cy="691979"/>
          </a:xfrm>
          <a:prstGeom prst="rect">
            <a:avLst/>
          </a:prstGeom>
        </p:spPr>
        <p:txBody>
          <a:bodyPr anchor="ctr">
            <a:normAutofit/>
          </a:bodyPr>
          <a:lstStyle>
            <a:lvl1pPr marL="0" indent="0" algn="ctr">
              <a:buNone/>
              <a:defRPr sz="1500" b="1" baseline="0">
                <a:solidFill>
                  <a:schemeClr val="bg1"/>
                </a:solidFill>
                <a:latin typeface="Microsoft JhengHei UI" panose="020B0604030504040204" pitchFamily="34" charset="-120"/>
                <a:ea typeface="Microsoft JhengHei UI" panose="020B0604030504040204" pitchFamily="34" charset="-12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dirty="0"/>
              <a:t>按一下以編輯母片子標題樣式</a:t>
            </a:r>
            <a:endParaRPr lang="zh-CN" altLang="en-US" dirty="0"/>
          </a:p>
        </p:txBody>
      </p:sp>
      <p:grpSp>
        <p:nvGrpSpPr>
          <p:cNvPr id="2" name="群組 1">
            <a:extLst>
              <a:ext uri="{FF2B5EF4-FFF2-40B4-BE49-F238E27FC236}">
                <a16:creationId xmlns:a16="http://schemas.microsoft.com/office/drawing/2014/main" id="{9E35EEEB-DA3F-35AF-626F-BAAFCFE50F1A}"/>
              </a:ext>
            </a:extLst>
          </p:cNvPr>
          <p:cNvGrpSpPr/>
          <p:nvPr userDrawn="1"/>
        </p:nvGrpSpPr>
        <p:grpSpPr>
          <a:xfrm>
            <a:off x="4372573" y="6447759"/>
            <a:ext cx="398853" cy="76156"/>
            <a:chOff x="5716186" y="6447759"/>
            <a:chExt cx="531804" cy="76156"/>
          </a:xfrm>
        </p:grpSpPr>
        <p:sp>
          <p:nvSpPr>
            <p:cNvPr id="12" name="椭圆 22">
              <a:extLst>
                <a:ext uri="{FF2B5EF4-FFF2-40B4-BE49-F238E27FC236}">
                  <a16:creationId xmlns:a16="http://schemas.microsoft.com/office/drawing/2014/main" id="{8BB8ECD6-2A23-4F93-A2C1-E674D6772A0E}"/>
                </a:ext>
              </a:extLst>
            </p:cNvPr>
            <p:cNvSpPr/>
            <p:nvPr/>
          </p:nvSpPr>
          <p:spPr>
            <a:xfrm>
              <a:off x="5716186" y="6447759"/>
              <a:ext cx="76156" cy="76156"/>
            </a:xfrm>
            <a:prstGeom prst="ellipse">
              <a:avLst/>
            </a:prstGeom>
            <a:solidFill>
              <a:srgbClr val="003300"/>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aseline="0">
                <a:latin typeface="Microsoft JhengHei UI" panose="020B0604030504040204" pitchFamily="34" charset="-120"/>
                <a:ea typeface="微軟正黑體" panose="020B0604030504040204" pitchFamily="34" charset="-120"/>
              </a:endParaRPr>
            </a:p>
          </p:txBody>
        </p:sp>
        <p:sp>
          <p:nvSpPr>
            <p:cNvPr id="13" name="椭圆 23">
              <a:extLst>
                <a:ext uri="{FF2B5EF4-FFF2-40B4-BE49-F238E27FC236}">
                  <a16:creationId xmlns:a16="http://schemas.microsoft.com/office/drawing/2014/main" id="{A553D8B3-F836-4122-A090-C01D2E5A9DC6}"/>
                </a:ext>
              </a:extLst>
            </p:cNvPr>
            <p:cNvSpPr/>
            <p:nvPr/>
          </p:nvSpPr>
          <p:spPr>
            <a:xfrm>
              <a:off x="5944010" y="6447759"/>
              <a:ext cx="76156" cy="76156"/>
            </a:xfrm>
            <a:prstGeom prst="ellipse">
              <a:avLst/>
            </a:prstGeom>
            <a:solidFill>
              <a:srgbClr val="003300"/>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aseline="0">
                <a:latin typeface="Microsoft JhengHei UI" panose="020B0604030504040204" pitchFamily="34" charset="-120"/>
                <a:ea typeface="微軟正黑體" panose="020B0604030504040204" pitchFamily="34" charset="-120"/>
              </a:endParaRPr>
            </a:p>
          </p:txBody>
        </p:sp>
        <p:sp>
          <p:nvSpPr>
            <p:cNvPr id="14" name="椭圆 24">
              <a:extLst>
                <a:ext uri="{FF2B5EF4-FFF2-40B4-BE49-F238E27FC236}">
                  <a16:creationId xmlns:a16="http://schemas.microsoft.com/office/drawing/2014/main" id="{CCFFA9F5-97B5-4706-B27B-2C484727F9D7}"/>
                </a:ext>
              </a:extLst>
            </p:cNvPr>
            <p:cNvSpPr/>
            <p:nvPr/>
          </p:nvSpPr>
          <p:spPr>
            <a:xfrm>
              <a:off x="6171834" y="6447759"/>
              <a:ext cx="76156" cy="76156"/>
            </a:xfrm>
            <a:prstGeom prst="ellipse">
              <a:avLst/>
            </a:prstGeom>
            <a:solidFill>
              <a:srgbClr val="003300"/>
            </a:solidFill>
            <a:ln w="28575">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baseline="0">
                <a:latin typeface="Microsoft JhengHei UI" panose="020B0604030504040204" pitchFamily="34" charset="-120"/>
                <a:ea typeface="微軟正黑體" panose="020B0604030504040204" pitchFamily="34" charset="-120"/>
              </a:endParaRPr>
            </a:p>
          </p:txBody>
        </p:sp>
      </p:grpSp>
      <p:sp>
        <p:nvSpPr>
          <p:cNvPr id="9" name="標題 8">
            <a:extLst>
              <a:ext uri="{FF2B5EF4-FFF2-40B4-BE49-F238E27FC236}">
                <a16:creationId xmlns:a16="http://schemas.microsoft.com/office/drawing/2014/main" id="{C870144A-AC55-9E47-E2F1-2FF285CEA258}"/>
              </a:ext>
            </a:extLst>
          </p:cNvPr>
          <p:cNvSpPr>
            <a:spLocks noGrp="1"/>
          </p:cNvSpPr>
          <p:nvPr>
            <p:ph type="title"/>
          </p:nvPr>
        </p:nvSpPr>
        <p:spPr>
          <a:xfrm>
            <a:off x="628650" y="1802244"/>
            <a:ext cx="7886700" cy="1325563"/>
          </a:xfrm>
          <a:prstGeom prst="rect">
            <a:avLst/>
          </a:prstGeom>
        </p:spPr>
        <p:txBody>
          <a:bodyPr anchor="ctr"/>
          <a:lstStyle>
            <a:lvl1pPr algn="ctr">
              <a:defRPr sz="3600" b="1" baseline="0">
                <a:solidFill>
                  <a:schemeClr val="bg1"/>
                </a:solidFill>
                <a:latin typeface="Microsoft JhengHei UI" panose="020B0604030504040204" pitchFamily="34" charset="-120"/>
                <a:ea typeface="Microsoft JhengHei UI" panose="020B0604030504040204" pitchFamily="34" charset="-120"/>
              </a:defRPr>
            </a:lvl1pPr>
          </a:lstStyle>
          <a:p>
            <a:r>
              <a:rPr lang="zh-TW" altLang="en-US" dirty="0"/>
              <a:t>按一下以編輯母片標題樣式</a:t>
            </a:r>
          </a:p>
        </p:txBody>
      </p:sp>
      <p:sp>
        <p:nvSpPr>
          <p:cNvPr id="7" name="文字版面配置區 6">
            <a:extLst>
              <a:ext uri="{FF2B5EF4-FFF2-40B4-BE49-F238E27FC236}">
                <a16:creationId xmlns:a16="http://schemas.microsoft.com/office/drawing/2014/main" id="{A4813BE0-648E-B134-96CE-CFA36FD0C3FC}"/>
              </a:ext>
            </a:extLst>
          </p:cNvPr>
          <p:cNvSpPr>
            <a:spLocks noGrp="1"/>
          </p:cNvSpPr>
          <p:nvPr>
            <p:ph type="body" sz="quarter" idx="12"/>
          </p:nvPr>
        </p:nvSpPr>
        <p:spPr>
          <a:xfrm>
            <a:off x="2156223" y="4408366"/>
            <a:ext cx="4831556" cy="561975"/>
          </a:xfrm>
          <a:prstGeom prst="rect">
            <a:avLst/>
          </a:prstGeom>
        </p:spPr>
        <p:txBody>
          <a:bodyPr anchor="ctr"/>
          <a:lstStyle>
            <a:lvl1pPr marL="0" indent="0" algn="ctr">
              <a:buNone/>
              <a:defRPr sz="1500" b="1" i="0" u="sng" baseline="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pPr lvl="0"/>
            <a:endParaRPr lang="zh-TW" altLang="en-US" dirty="0"/>
          </a:p>
        </p:txBody>
      </p:sp>
    </p:spTree>
    <p:extLst>
      <p:ext uri="{BB962C8B-B14F-4D97-AF65-F5344CB8AC3E}">
        <p14:creationId xmlns:p14="http://schemas.microsoft.com/office/powerpoint/2010/main" val="321568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6" name="AutoShape 68"/>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zh-TW" altLang="en-US">
              <a:ea typeface="新細明體" panose="02020500000000000000" pitchFamily="18" charset="-120"/>
            </a:endParaRPr>
          </a:p>
        </p:txBody>
      </p:sp>
      <p:sp>
        <p:nvSpPr>
          <p:cNvPr id="7" name="Rectangle 75"/>
          <p:cNvSpPr>
            <a:spLocks noChangeArrowheads="1"/>
          </p:cNvSpPr>
          <p:nvPr/>
        </p:nvSpPr>
        <p:spPr bwMode="gray">
          <a:xfrm>
            <a:off x="2286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zh-TW" sz="1000" b="0">
              <a:ea typeface="新細明體" panose="02020500000000000000" pitchFamily="18" charset="-120"/>
            </a:endParaRPr>
          </a:p>
        </p:txBody>
      </p:sp>
      <p:sp>
        <p:nvSpPr>
          <p:cNvPr id="8" name="Rectangle 76"/>
          <p:cNvSpPr>
            <a:spLocks noChangeArrowheads="1"/>
          </p:cNvSpPr>
          <p:nvPr/>
        </p:nvSpPr>
        <p:spPr bwMode="gray">
          <a:xfrm>
            <a:off x="3200400" y="65532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en-US" altLang="zh-TW" sz="1000" b="0">
              <a:ea typeface="新細明體" panose="02020500000000000000" pitchFamily="18" charset="-120"/>
            </a:endParaRPr>
          </a:p>
        </p:txBody>
      </p:sp>
      <p:sp>
        <p:nvSpPr>
          <p:cNvPr id="2" name="標題 1"/>
          <p:cNvSpPr>
            <a:spLocks noGrp="1"/>
          </p:cNvSpPr>
          <p:nvPr>
            <p:ph type="title"/>
          </p:nvPr>
        </p:nvSpPr>
        <p:spPr/>
        <p:txBody>
          <a:bodyPr/>
          <a:lstStyle>
            <a:lvl1pPr>
              <a:defRPr sz="3600" baseline="0">
                <a:solidFill>
                  <a:schemeClr val="tx1"/>
                </a:solidFill>
                <a:effectLst>
                  <a:outerShdw blurRad="50800" dist="50800" dir="5400000" algn="ctr" rotWithShape="0">
                    <a:schemeClr val="bg1"/>
                  </a:outerShdw>
                </a:effectLst>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b="0">
                <a:latin typeface="標楷體" panose="03000509000000000000" pitchFamily="65" charset="-120"/>
                <a:ea typeface="標楷體" panose="03000509000000000000" pitchFamily="65" charset="-120"/>
              </a:defRPr>
            </a:lvl1pPr>
            <a:lvl2pPr>
              <a:defRPr b="0">
                <a:latin typeface="標楷體" panose="03000509000000000000" pitchFamily="65" charset="-120"/>
                <a:ea typeface="標楷體" panose="03000509000000000000" pitchFamily="65" charset="-120"/>
              </a:defRPr>
            </a:lvl2pPr>
            <a:lvl3pPr>
              <a:defRPr b="0">
                <a:latin typeface="標楷體" panose="03000509000000000000" pitchFamily="65" charset="-120"/>
                <a:ea typeface="標楷體" panose="03000509000000000000" pitchFamily="65" charset="-120"/>
              </a:defRPr>
            </a:lvl3pPr>
            <a:lvl4pPr>
              <a:defRPr b="0">
                <a:latin typeface="標楷體" panose="03000509000000000000" pitchFamily="65" charset="-120"/>
                <a:ea typeface="標楷體" panose="03000509000000000000" pitchFamily="65" charset="-120"/>
              </a:defRPr>
            </a:lvl4pPr>
            <a:lvl5pPr>
              <a:defRPr b="0">
                <a:latin typeface="標楷體" panose="03000509000000000000" pitchFamily="65" charset="-12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1" name="Rectangle 77"/>
          <p:cNvSpPr>
            <a:spLocks noGrp="1" noChangeArrowheads="1"/>
          </p:cNvSpPr>
          <p:nvPr>
            <p:ph type="sldNum" sz="quarter" idx="12"/>
          </p:nvPr>
        </p:nvSpPr>
        <p:spPr/>
        <p:txBody>
          <a:bodyPr/>
          <a:lstStyle>
            <a:lvl1pPr>
              <a:defRPr>
                <a:latin typeface="標楷體" pitchFamily="65" charset="-120"/>
                <a:ea typeface="標楷體" pitchFamily="65" charset="-120"/>
              </a:defRPr>
            </a:lvl1pPr>
          </a:lstStyle>
          <a:p>
            <a:fld id="{1EF5CC56-E3C4-43C8-9DD7-405A8193CB86}" type="slidenum">
              <a:rPr lang="en-US" altLang="zh-TW"/>
              <a:pPr/>
              <a:t>‹#›</a:t>
            </a:fld>
            <a:endParaRPr lang="en-US" altLang="zh-TW"/>
          </a:p>
        </p:txBody>
      </p:sp>
    </p:spTree>
    <p:extLst>
      <p:ext uri="{BB962C8B-B14F-4D97-AF65-F5344CB8AC3E}">
        <p14:creationId xmlns:p14="http://schemas.microsoft.com/office/powerpoint/2010/main" val="308253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6" name="Rectangle 77"/>
          <p:cNvSpPr>
            <a:spLocks noGrp="1" noChangeArrowheads="1"/>
          </p:cNvSpPr>
          <p:nvPr>
            <p:ph type="sldNum" sz="quarter" idx="12"/>
          </p:nvPr>
        </p:nvSpPr>
        <p:spPr>
          <a:ln/>
        </p:spPr>
        <p:txBody>
          <a:bodyPr/>
          <a:lstStyle>
            <a:lvl1pPr>
              <a:defRPr/>
            </a:lvl1pPr>
          </a:lstStyle>
          <a:p>
            <a:fld id="{8FA4B692-F7A9-4AA7-A609-B0F68815BB2E}" type="slidenum">
              <a:rPr lang="en-US" altLang="zh-TW"/>
              <a:pPr/>
              <a:t>‹#›</a:t>
            </a:fld>
            <a:endParaRPr lang="en-US" altLang="zh-TW"/>
          </a:p>
        </p:txBody>
      </p:sp>
    </p:spTree>
    <p:extLst>
      <p:ext uri="{BB962C8B-B14F-4D97-AF65-F5344CB8AC3E}">
        <p14:creationId xmlns:p14="http://schemas.microsoft.com/office/powerpoint/2010/main" val="270751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77"/>
          <p:cNvSpPr>
            <a:spLocks noGrp="1" noChangeArrowheads="1"/>
          </p:cNvSpPr>
          <p:nvPr>
            <p:ph type="sldNum" sz="quarter" idx="12"/>
          </p:nvPr>
        </p:nvSpPr>
        <p:spPr>
          <a:ln/>
        </p:spPr>
        <p:txBody>
          <a:bodyPr/>
          <a:lstStyle>
            <a:lvl1pPr>
              <a:defRPr/>
            </a:lvl1pPr>
          </a:lstStyle>
          <a:p>
            <a:fld id="{03629C87-89F3-42C7-9307-9A1E45C5E24B}" type="slidenum">
              <a:rPr lang="en-US" altLang="zh-TW"/>
              <a:pPr/>
              <a:t>‹#›</a:t>
            </a:fld>
            <a:endParaRPr lang="en-US" altLang="zh-TW"/>
          </a:p>
        </p:txBody>
      </p:sp>
    </p:spTree>
    <p:extLst>
      <p:ext uri="{BB962C8B-B14F-4D97-AF65-F5344CB8AC3E}">
        <p14:creationId xmlns:p14="http://schemas.microsoft.com/office/powerpoint/2010/main" val="77519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Rectangle 77"/>
          <p:cNvSpPr>
            <a:spLocks noGrp="1" noChangeArrowheads="1"/>
          </p:cNvSpPr>
          <p:nvPr>
            <p:ph type="sldNum" sz="quarter" idx="12"/>
          </p:nvPr>
        </p:nvSpPr>
        <p:spPr>
          <a:ln/>
        </p:spPr>
        <p:txBody>
          <a:bodyPr/>
          <a:lstStyle>
            <a:lvl1pPr>
              <a:defRPr/>
            </a:lvl1pPr>
          </a:lstStyle>
          <a:p>
            <a:fld id="{77235E23-7C80-4CC0-8D47-C5811ADFD387}" type="slidenum">
              <a:rPr lang="en-US" altLang="zh-TW"/>
              <a:pPr/>
              <a:t>‹#›</a:t>
            </a:fld>
            <a:endParaRPr lang="en-US" altLang="zh-TW"/>
          </a:p>
        </p:txBody>
      </p:sp>
    </p:spTree>
    <p:extLst>
      <p:ext uri="{BB962C8B-B14F-4D97-AF65-F5344CB8AC3E}">
        <p14:creationId xmlns:p14="http://schemas.microsoft.com/office/powerpoint/2010/main" val="297801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5" name="Rectangle 77"/>
          <p:cNvSpPr>
            <a:spLocks noGrp="1" noChangeArrowheads="1"/>
          </p:cNvSpPr>
          <p:nvPr>
            <p:ph type="sldNum" sz="quarter" idx="12"/>
          </p:nvPr>
        </p:nvSpPr>
        <p:spPr>
          <a:ln/>
        </p:spPr>
        <p:txBody>
          <a:bodyPr/>
          <a:lstStyle>
            <a:lvl1pPr>
              <a:defRPr/>
            </a:lvl1pPr>
          </a:lstStyle>
          <a:p>
            <a:fld id="{BBC7A634-5DE4-4BD2-881E-B801284F4107}" type="slidenum">
              <a:rPr lang="en-US" altLang="zh-TW"/>
              <a:pPr/>
              <a:t>‹#›</a:t>
            </a:fld>
            <a:endParaRPr lang="en-US" altLang="zh-TW"/>
          </a:p>
        </p:txBody>
      </p:sp>
    </p:spTree>
    <p:extLst>
      <p:ext uri="{BB962C8B-B14F-4D97-AF65-F5344CB8AC3E}">
        <p14:creationId xmlns:p14="http://schemas.microsoft.com/office/powerpoint/2010/main" val="149411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Rectangle 77"/>
          <p:cNvSpPr>
            <a:spLocks noGrp="1" noChangeArrowheads="1"/>
          </p:cNvSpPr>
          <p:nvPr>
            <p:ph type="sldNum" sz="quarter" idx="12"/>
          </p:nvPr>
        </p:nvSpPr>
        <p:spPr>
          <a:ln/>
        </p:spPr>
        <p:txBody>
          <a:bodyPr/>
          <a:lstStyle>
            <a:lvl1pPr>
              <a:defRPr/>
            </a:lvl1pPr>
          </a:lstStyle>
          <a:p>
            <a:fld id="{6762CF3B-663C-453B-BE55-08BBAD176AD2}" type="slidenum">
              <a:rPr lang="en-US" altLang="zh-TW"/>
              <a:pPr/>
              <a:t>‹#›</a:t>
            </a:fld>
            <a:endParaRPr lang="en-US" altLang="zh-TW"/>
          </a:p>
        </p:txBody>
      </p:sp>
    </p:spTree>
    <p:extLst>
      <p:ext uri="{BB962C8B-B14F-4D97-AF65-F5344CB8AC3E}">
        <p14:creationId xmlns:p14="http://schemas.microsoft.com/office/powerpoint/2010/main" val="32973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7" name="Rectangle 77"/>
          <p:cNvSpPr>
            <a:spLocks noGrp="1" noChangeArrowheads="1"/>
          </p:cNvSpPr>
          <p:nvPr>
            <p:ph type="sldNum" sz="quarter" idx="12"/>
          </p:nvPr>
        </p:nvSpPr>
        <p:spPr>
          <a:ln/>
        </p:spPr>
        <p:txBody>
          <a:bodyPr/>
          <a:lstStyle>
            <a:lvl1pPr>
              <a:defRPr/>
            </a:lvl1pPr>
          </a:lstStyle>
          <a:p>
            <a:fld id="{00997D96-E4D5-4897-9E9F-80CA66C10299}" type="slidenum">
              <a:rPr lang="en-US" altLang="zh-TW"/>
              <a:pPr/>
              <a:t>‹#›</a:t>
            </a:fld>
            <a:endParaRPr lang="en-US" altLang="zh-TW"/>
          </a:p>
        </p:txBody>
      </p:sp>
    </p:spTree>
    <p:extLst>
      <p:ext uri="{BB962C8B-B14F-4D97-AF65-F5344CB8AC3E}">
        <p14:creationId xmlns:p14="http://schemas.microsoft.com/office/powerpoint/2010/main" val="230979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7" name="Rectangle 77"/>
          <p:cNvSpPr>
            <a:spLocks noGrp="1" noChangeArrowheads="1"/>
          </p:cNvSpPr>
          <p:nvPr>
            <p:ph type="sldNum" sz="quarter" idx="12"/>
          </p:nvPr>
        </p:nvSpPr>
        <p:spPr>
          <a:ln/>
        </p:spPr>
        <p:txBody>
          <a:bodyPr/>
          <a:lstStyle>
            <a:lvl1pPr>
              <a:defRPr/>
            </a:lvl1pPr>
          </a:lstStyle>
          <a:p>
            <a:fld id="{C044D1DE-43F5-4527-A1E8-3C73BD14A747}" type="slidenum">
              <a:rPr lang="en-US" altLang="zh-TW"/>
              <a:pPr/>
              <a:t>‹#›</a:t>
            </a:fld>
            <a:endParaRPr lang="en-US" altLang="zh-TW"/>
          </a:p>
        </p:txBody>
      </p:sp>
    </p:spTree>
    <p:extLst>
      <p:ext uri="{BB962C8B-B14F-4D97-AF65-F5344CB8AC3E}">
        <p14:creationId xmlns:p14="http://schemas.microsoft.com/office/powerpoint/2010/main" val="215448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gray">
          <a:xfrm>
            <a:off x="1295400" y="714375"/>
            <a:ext cx="7315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endParaRPr lang="en-US" altLang="zh-TW" dirty="0"/>
          </a:p>
        </p:txBody>
      </p:sp>
      <p:sp>
        <p:nvSpPr>
          <p:cNvPr id="1029" name="Rectangle 3"/>
          <p:cNvSpPr>
            <a:spLocks noGrp="1" noChangeArrowheads="1"/>
          </p:cNvSpPr>
          <p:nvPr>
            <p:ph type="body" idx="1"/>
          </p:nvPr>
        </p:nvSpPr>
        <p:spPr bwMode="gray">
          <a:xfrm>
            <a:off x="457200" y="14478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zh-TW" dirty="0"/>
          </a:p>
        </p:txBody>
      </p:sp>
      <p:sp>
        <p:nvSpPr>
          <p:cNvPr id="1032" name="AutoShape 68"/>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zh-TW" altLang="en-US">
              <a:ea typeface="新細明體" panose="02020500000000000000" pitchFamily="18" charset="-120"/>
            </a:endParaRPr>
          </a:p>
        </p:txBody>
      </p:sp>
      <p:sp>
        <p:nvSpPr>
          <p:cNvPr id="1033" name="Rectangle 75"/>
          <p:cNvSpPr>
            <a:spLocks noChangeArrowheads="1"/>
          </p:cNvSpPr>
          <p:nvPr/>
        </p:nvSpPr>
        <p:spPr bwMode="gray">
          <a:xfrm>
            <a:off x="2286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zh-TW" sz="1000" b="0">
              <a:ea typeface="新細明體" panose="02020500000000000000" pitchFamily="18" charset="-120"/>
            </a:endParaRPr>
          </a:p>
        </p:txBody>
      </p:sp>
      <p:sp>
        <p:nvSpPr>
          <p:cNvPr id="1034" name="Rectangle 76"/>
          <p:cNvSpPr>
            <a:spLocks noChangeArrowheads="1"/>
          </p:cNvSpPr>
          <p:nvPr/>
        </p:nvSpPr>
        <p:spPr bwMode="gray">
          <a:xfrm>
            <a:off x="3200400" y="65532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r" eaLnBrk="0" fontAlgn="base" hangingPunct="0">
              <a:spcBef>
                <a:spcPct val="0"/>
              </a:spcBef>
              <a:spcAft>
                <a:spcPct val="0"/>
              </a:spcAft>
              <a:defRPr b="1">
                <a:solidFill>
                  <a:schemeClr val="tx1"/>
                </a:solidFill>
                <a:latin typeface="Arial" panose="020B0604020202020204" pitchFamily="34" charset="0"/>
              </a:defRPr>
            </a:lvl6pPr>
            <a:lvl7pPr marL="2971800" indent="-228600" algn="r" eaLnBrk="0" fontAlgn="base" hangingPunct="0">
              <a:spcBef>
                <a:spcPct val="0"/>
              </a:spcBef>
              <a:spcAft>
                <a:spcPct val="0"/>
              </a:spcAft>
              <a:defRPr b="1">
                <a:solidFill>
                  <a:schemeClr val="tx1"/>
                </a:solidFill>
                <a:latin typeface="Arial" panose="020B0604020202020204" pitchFamily="34" charset="0"/>
              </a:defRPr>
            </a:lvl7pPr>
            <a:lvl8pPr marL="3429000" indent="-228600" algn="r" eaLnBrk="0" fontAlgn="base" hangingPunct="0">
              <a:spcBef>
                <a:spcPct val="0"/>
              </a:spcBef>
              <a:spcAft>
                <a:spcPct val="0"/>
              </a:spcAft>
              <a:defRPr b="1">
                <a:solidFill>
                  <a:schemeClr val="tx1"/>
                </a:solidFill>
                <a:latin typeface="Arial" panose="020B0604020202020204" pitchFamily="34" charset="0"/>
              </a:defRPr>
            </a:lvl8pPr>
            <a:lvl9pPr marL="3886200" indent="-228600" algn="r"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endParaRPr lang="en-US" altLang="zh-TW" sz="1000" b="0">
              <a:ea typeface="新細明體" panose="02020500000000000000" pitchFamily="18" charset="-120"/>
            </a:endParaRPr>
          </a:p>
        </p:txBody>
      </p:sp>
      <p:sp>
        <p:nvSpPr>
          <p:cNvPr id="1101" name="Rectangle 77"/>
          <p:cNvSpPr>
            <a:spLocks noGrp="1" noChangeArrowheads="1"/>
          </p:cNvSpPr>
          <p:nvPr>
            <p:ph type="sldNum" sz="quarter" idx="4"/>
          </p:nvPr>
        </p:nvSpPr>
        <p:spPr bwMode="gray">
          <a:xfrm>
            <a:off x="67818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0">
                <a:ea typeface="新細明體" pitchFamily="18" charset="-120"/>
              </a:defRPr>
            </a:lvl1pPr>
          </a:lstStyle>
          <a:p>
            <a:fld id="{536549EE-BA8F-4024-90F5-A83AFC0FDF0C}"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3" r:id="rId14"/>
  </p:sldLayoutIdLst>
  <p:hf sldNum="0" hdr="0"/>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Verdana" pitchFamily="34" charset="0"/>
        </a:defRPr>
      </a:lvl2pPr>
      <a:lvl3pPr algn="l" rtl="0" eaLnBrk="0" fontAlgn="base" hangingPunct="0">
        <a:spcBef>
          <a:spcPct val="0"/>
        </a:spcBef>
        <a:spcAft>
          <a:spcPct val="0"/>
        </a:spcAft>
        <a:defRPr sz="2800" b="1">
          <a:solidFill>
            <a:schemeClr val="bg1"/>
          </a:solidFill>
          <a:latin typeface="Verdana" pitchFamily="34" charset="0"/>
        </a:defRPr>
      </a:lvl3pPr>
      <a:lvl4pPr algn="l" rtl="0" eaLnBrk="0" fontAlgn="base" hangingPunct="0">
        <a:spcBef>
          <a:spcPct val="0"/>
        </a:spcBef>
        <a:spcAft>
          <a:spcPct val="0"/>
        </a:spcAft>
        <a:defRPr sz="2800" b="1">
          <a:solidFill>
            <a:schemeClr val="bg1"/>
          </a:solidFill>
          <a:latin typeface="Verdana" pitchFamily="34" charset="0"/>
        </a:defRPr>
      </a:lvl4pPr>
      <a:lvl5pPr algn="l" rtl="0" eaLnBrk="0" fontAlgn="base" hangingPunct="0">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b="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0">
          <a:solidFill>
            <a:schemeClr val="tx1"/>
          </a:solidFill>
          <a:latin typeface="Arial" charset="0"/>
        </a:defRPr>
      </a:lvl3pPr>
      <a:lvl4pPr marL="1600200" indent="-228600" algn="l" rtl="0" eaLnBrk="0" fontAlgn="base" hangingPunct="0">
        <a:spcBef>
          <a:spcPct val="20000"/>
        </a:spcBef>
        <a:spcAft>
          <a:spcPct val="0"/>
        </a:spcAft>
        <a:buChar char="–"/>
        <a:defRPr sz="2000" b="0">
          <a:solidFill>
            <a:schemeClr val="tx1"/>
          </a:solidFill>
          <a:latin typeface="Arial" charset="0"/>
        </a:defRPr>
      </a:lvl4pPr>
      <a:lvl5pPr marL="2057400" indent="-228600" algn="l" rtl="0" eaLnBrk="0" fontAlgn="base" hangingPunct="0">
        <a:spcBef>
          <a:spcPct val="20000"/>
        </a:spcBef>
        <a:spcAft>
          <a:spcPct val="0"/>
        </a:spcAft>
        <a:buChar char="»"/>
        <a:defRPr sz="2000" b="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標題 1">
            <a:extLst>
              <a:ext uri="{FF2B5EF4-FFF2-40B4-BE49-F238E27FC236}">
                <a16:creationId xmlns:a16="http://schemas.microsoft.com/office/drawing/2014/main" id="{B13A81C6-BF16-261C-B308-354F439A52D0}"/>
              </a:ext>
            </a:extLst>
          </p:cNvPr>
          <p:cNvSpPr>
            <a:spLocks noGrp="1"/>
          </p:cNvSpPr>
          <p:nvPr>
            <p:ph type="subTitle" idx="1"/>
          </p:nvPr>
        </p:nvSpPr>
        <p:spPr/>
        <p:txBody>
          <a:bodyPr/>
          <a:lstStyle/>
          <a:p>
            <a:pPr eaLnBrk="1" hangingPunct="1">
              <a:defRPr/>
            </a:pPr>
            <a:r>
              <a:rPr lang="zh-TW" altLang="en-US" sz="2000" dirty="0">
                <a:latin typeface="標楷體" panose="03000509000000000000" pitchFamily="65" charset="-120"/>
                <a:ea typeface="標楷體" panose="03000509000000000000" pitchFamily="65" charset="-120"/>
              </a:rPr>
              <a:t>吳文君律師</a:t>
            </a:r>
            <a:endParaRPr lang="en-US" altLang="zh-TW" sz="2000" dirty="0">
              <a:latin typeface="標楷體" panose="03000509000000000000" pitchFamily="65" charset="-120"/>
              <a:ea typeface="標楷體" panose="03000509000000000000" pitchFamily="65" charset="-120"/>
            </a:endParaRPr>
          </a:p>
          <a:p>
            <a:endParaRPr lang="zh-TW" altLang="en-US" dirty="0"/>
          </a:p>
        </p:txBody>
      </p:sp>
      <p:sp>
        <p:nvSpPr>
          <p:cNvPr id="3" name="標題 2">
            <a:extLst>
              <a:ext uri="{FF2B5EF4-FFF2-40B4-BE49-F238E27FC236}">
                <a16:creationId xmlns:a16="http://schemas.microsoft.com/office/drawing/2014/main" id="{76BFF898-5EBB-BF1C-2241-510B046BC5E0}"/>
              </a:ext>
            </a:extLst>
          </p:cNvPr>
          <p:cNvSpPr>
            <a:spLocks noGrp="1"/>
          </p:cNvSpPr>
          <p:nvPr>
            <p:ph type="title"/>
          </p:nvPr>
        </p:nvSpPr>
        <p:spPr/>
        <p:txBody>
          <a:bodyPr/>
          <a:lstStyle/>
          <a:p>
            <a:br>
              <a:rPr lang="en-US" altLang="zh-TW" sz="4400" b="0" dirty="0">
                <a:solidFill>
                  <a:schemeClr val="bg2">
                    <a:lumMod val="20000"/>
                    <a:lumOff val="8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r>
              <a:rPr lang="zh-TW" altLang="en-US" sz="4400" b="0" dirty="0">
                <a:solidFill>
                  <a:schemeClr val="bg2">
                    <a:lumMod val="20000"/>
                    <a:lumOff val="80000"/>
                  </a:schemeClr>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性騷擾防治宣導教育訓練</a:t>
            </a:r>
            <a:endParaRPr lang="zh-TW" altLang="en-US" sz="4400" dirty="0">
              <a:solidFill>
                <a:schemeClr val="bg2">
                  <a:lumMod val="20000"/>
                  <a:lumOff val="80000"/>
                </a:schemeClr>
              </a:solidFill>
            </a:endParaRPr>
          </a:p>
        </p:txBody>
      </p:sp>
      <p:sp>
        <p:nvSpPr>
          <p:cNvPr id="4" name="文字版面配置區 3">
            <a:extLst>
              <a:ext uri="{FF2B5EF4-FFF2-40B4-BE49-F238E27FC236}">
                <a16:creationId xmlns:a16="http://schemas.microsoft.com/office/drawing/2014/main" id="{92ECE7C3-4F0D-C259-50F1-AC86CEE48724}"/>
              </a:ext>
            </a:extLst>
          </p:cNvPr>
          <p:cNvSpPr>
            <a:spLocks noGrp="1"/>
          </p:cNvSpPr>
          <p:nvPr>
            <p:ph type="body" sz="quarter" idx="12"/>
          </p:nvPr>
        </p:nvSpPr>
        <p:spPr/>
        <p:txBody>
          <a:bodyPr/>
          <a:lstStyle/>
          <a:p>
            <a:r>
              <a:rPr lang="en-US" altLang="zh-TW" sz="2000" dirty="0">
                <a:latin typeface="標楷體" panose="03000509000000000000" pitchFamily="65" charset="-120"/>
                <a:ea typeface="標楷體" panose="03000509000000000000" pitchFamily="65" charset="-120"/>
              </a:rPr>
              <a:t>2025/4/22</a:t>
            </a:r>
          </a:p>
        </p:txBody>
      </p:sp>
    </p:spTree>
    <p:extLst>
      <p:ext uri="{BB962C8B-B14F-4D97-AF65-F5344CB8AC3E}">
        <p14:creationId xmlns:p14="http://schemas.microsoft.com/office/powerpoint/2010/main" val="254627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AC9F96-269A-029E-B70A-1BB21138F226}"/>
              </a:ext>
            </a:extLst>
          </p:cNvPr>
          <p:cNvSpPr>
            <a:spLocks noGrp="1"/>
          </p:cNvSpPr>
          <p:nvPr>
            <p:ph type="title"/>
          </p:nvPr>
        </p:nvSpPr>
        <p:spPr>
          <a:xfrm>
            <a:off x="597743" y="542515"/>
            <a:ext cx="7999040" cy="533400"/>
          </a:xfrm>
        </p:spPr>
        <p:txBody>
          <a:bodyPr/>
          <a:lstStyle/>
          <a:p>
            <a:r>
              <a:rPr lang="zh-TW" altLang="en-US" dirty="0"/>
              <a:t>權勢性騷擾之懲罰性賠償</a:t>
            </a:r>
            <a:r>
              <a:rPr lang="en-US" altLang="zh-TW" dirty="0"/>
              <a:t>(</a:t>
            </a:r>
            <a:r>
              <a:rPr lang="zh-TW" altLang="en-US" dirty="0"/>
              <a:t>性工第</a:t>
            </a:r>
            <a:r>
              <a:rPr lang="en-US" altLang="zh-TW" dirty="0"/>
              <a:t>27</a:t>
            </a:r>
            <a:r>
              <a:rPr lang="zh-TW" altLang="en-US" dirty="0"/>
              <a:t>條</a:t>
            </a:r>
            <a:r>
              <a:rPr lang="en-US" altLang="zh-TW" dirty="0"/>
              <a:t>)</a:t>
            </a:r>
            <a:endParaRPr lang="zh-TW" altLang="en-US" dirty="0"/>
          </a:p>
        </p:txBody>
      </p:sp>
      <p:sp>
        <p:nvSpPr>
          <p:cNvPr id="3" name="內容版面配置區 2">
            <a:extLst>
              <a:ext uri="{FF2B5EF4-FFF2-40B4-BE49-F238E27FC236}">
                <a16:creationId xmlns:a16="http://schemas.microsoft.com/office/drawing/2014/main" id="{133A9E2E-D9B4-D0BC-74C8-D0B21E48DAFB}"/>
              </a:ext>
            </a:extLst>
          </p:cNvPr>
          <p:cNvSpPr>
            <a:spLocks noGrp="1"/>
          </p:cNvSpPr>
          <p:nvPr>
            <p:ph idx="1"/>
          </p:nvPr>
        </p:nvSpPr>
        <p:spPr/>
        <p:txBody>
          <a:bodyPr/>
          <a:lstStyle/>
          <a:p>
            <a:r>
              <a:rPr lang="zh-TW" altLang="en-US" dirty="0"/>
              <a:t>行為人因權勢性騷擾，應依第一項規定負損害賠償責任者，法院得因被害人之請求，依侵害情節，酌定損害額</a:t>
            </a:r>
            <a:r>
              <a:rPr lang="zh-TW" altLang="en-US" dirty="0">
                <a:solidFill>
                  <a:srgbClr val="FF0000"/>
                </a:solidFill>
              </a:rPr>
              <a:t>一倍至三倍</a:t>
            </a:r>
            <a:r>
              <a:rPr lang="zh-TW" altLang="en-US" dirty="0"/>
              <a:t>之懲罰性賠償金。</a:t>
            </a:r>
            <a:r>
              <a:rPr lang="en-US" altLang="zh-TW" dirty="0"/>
              <a:t>(</a:t>
            </a:r>
            <a:r>
              <a:rPr lang="zh-TW" altLang="en-US" dirty="0"/>
              <a:t>第</a:t>
            </a:r>
            <a:r>
              <a:rPr lang="en-US" altLang="zh-TW" dirty="0"/>
              <a:t>5</a:t>
            </a:r>
            <a:r>
              <a:rPr lang="zh-TW" altLang="en-US" dirty="0"/>
              <a:t>項</a:t>
            </a:r>
            <a:r>
              <a:rPr lang="en-US" altLang="zh-TW" dirty="0"/>
              <a:t>)</a:t>
            </a:r>
          </a:p>
          <a:p>
            <a:r>
              <a:rPr lang="zh-TW" altLang="en-US" dirty="0"/>
              <a:t>前項行為人為最高負責人或僱用人，被害人得請求損害額</a:t>
            </a:r>
            <a:r>
              <a:rPr lang="zh-TW" altLang="en-US" dirty="0">
                <a:solidFill>
                  <a:srgbClr val="FF0000"/>
                </a:solidFill>
              </a:rPr>
              <a:t>三倍至五倍</a:t>
            </a:r>
            <a:r>
              <a:rPr lang="zh-TW" altLang="en-US" dirty="0"/>
              <a:t>之懲罰性賠償金。</a:t>
            </a:r>
            <a:r>
              <a:rPr lang="en-US" altLang="zh-TW" dirty="0"/>
              <a:t> (</a:t>
            </a:r>
            <a:r>
              <a:rPr lang="zh-TW" altLang="en-US" dirty="0"/>
              <a:t>第</a:t>
            </a:r>
            <a:r>
              <a:rPr lang="en-US" altLang="zh-TW" dirty="0"/>
              <a:t>6</a:t>
            </a:r>
            <a:r>
              <a:rPr lang="zh-TW" altLang="en-US" dirty="0"/>
              <a:t>項</a:t>
            </a:r>
            <a:r>
              <a:rPr lang="en-US" altLang="zh-TW" dirty="0"/>
              <a:t>)</a:t>
            </a:r>
          </a:p>
          <a:p>
            <a:endParaRPr lang="zh-TW" altLang="en-US" dirty="0"/>
          </a:p>
        </p:txBody>
      </p:sp>
    </p:spTree>
    <p:extLst>
      <p:ext uri="{BB962C8B-B14F-4D97-AF65-F5344CB8AC3E}">
        <p14:creationId xmlns:p14="http://schemas.microsoft.com/office/powerpoint/2010/main" val="333821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A90524-6EE5-9BB4-AC63-5E4C35A69572}"/>
              </a:ext>
            </a:extLst>
          </p:cNvPr>
          <p:cNvSpPr>
            <a:spLocks noGrp="1"/>
          </p:cNvSpPr>
          <p:nvPr>
            <p:ph type="title"/>
          </p:nvPr>
        </p:nvSpPr>
        <p:spPr/>
        <p:txBody>
          <a:bodyPr/>
          <a:lstStyle/>
          <a:p>
            <a:r>
              <a:rPr lang="zh-TW" altLang="en-US" dirty="0"/>
              <a:t>申訴程序及期間</a:t>
            </a:r>
            <a:r>
              <a:rPr lang="en-US" altLang="zh-TW" dirty="0"/>
              <a:t>(</a:t>
            </a:r>
            <a:r>
              <a:rPr lang="zh-TW" altLang="en-US" dirty="0"/>
              <a:t>性工第</a:t>
            </a:r>
            <a:r>
              <a:rPr lang="en-US" altLang="zh-TW" dirty="0"/>
              <a:t>32-1)</a:t>
            </a:r>
            <a:endParaRPr lang="zh-TW" altLang="en-US" dirty="0"/>
          </a:p>
        </p:txBody>
      </p:sp>
      <p:sp>
        <p:nvSpPr>
          <p:cNvPr id="3" name="內容版面配置區 2">
            <a:extLst>
              <a:ext uri="{FF2B5EF4-FFF2-40B4-BE49-F238E27FC236}">
                <a16:creationId xmlns:a16="http://schemas.microsoft.com/office/drawing/2014/main" id="{AF1B2ECB-4C9D-2650-FD09-81617561780C}"/>
              </a:ext>
            </a:extLst>
          </p:cNvPr>
          <p:cNvSpPr>
            <a:spLocks noGrp="1"/>
          </p:cNvSpPr>
          <p:nvPr>
            <p:ph idx="1"/>
          </p:nvPr>
        </p:nvSpPr>
        <p:spPr/>
        <p:txBody>
          <a:bodyPr/>
          <a:lstStyle/>
          <a:p>
            <a:r>
              <a:rPr lang="en-US" altLang="zh-TW" dirty="0"/>
              <a:t>(</a:t>
            </a:r>
            <a:r>
              <a:rPr lang="zh-TW" altLang="en-US" dirty="0"/>
              <a:t>第</a:t>
            </a:r>
            <a:r>
              <a:rPr lang="en-US" altLang="zh-TW" dirty="0"/>
              <a:t>1</a:t>
            </a:r>
            <a:r>
              <a:rPr lang="zh-TW" altLang="en-US" dirty="0"/>
              <a:t>項</a:t>
            </a:r>
            <a:r>
              <a:rPr lang="en-US" altLang="zh-TW" dirty="0"/>
              <a:t>)</a:t>
            </a:r>
            <a:r>
              <a:rPr lang="zh-TW" altLang="en-US" dirty="0"/>
              <a:t>受僱者或求職者遭受性騷擾，應向雇主提起申訴。但有下列情形之一者，得逕向地方主管機關提起申訴：</a:t>
            </a:r>
          </a:p>
          <a:p>
            <a:r>
              <a:rPr lang="zh-TW" altLang="en-US" dirty="0"/>
              <a:t>一、被申訴人屬最高負責人或僱用人。</a:t>
            </a:r>
          </a:p>
          <a:p>
            <a:r>
              <a:rPr lang="zh-TW" altLang="en-US" dirty="0"/>
              <a:t>二、雇主未處理或不服被申訴人之雇主所為調查或懲戒結果。</a:t>
            </a:r>
          </a:p>
        </p:txBody>
      </p:sp>
    </p:spTree>
    <p:extLst>
      <p:ext uri="{BB962C8B-B14F-4D97-AF65-F5344CB8AC3E}">
        <p14:creationId xmlns:p14="http://schemas.microsoft.com/office/powerpoint/2010/main" val="313285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794B9D-2674-294F-64D4-BB0295CB2C5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DD1D5FF-9D79-5342-852D-72E5258247E6}"/>
              </a:ext>
            </a:extLst>
          </p:cNvPr>
          <p:cNvSpPr>
            <a:spLocks noGrp="1"/>
          </p:cNvSpPr>
          <p:nvPr>
            <p:ph idx="1"/>
          </p:nvPr>
        </p:nvSpPr>
        <p:spPr/>
        <p:txBody>
          <a:bodyPr/>
          <a:lstStyle/>
          <a:p>
            <a:r>
              <a:rPr lang="en-US" altLang="zh-TW" dirty="0"/>
              <a:t>(</a:t>
            </a:r>
            <a:r>
              <a:rPr lang="zh-TW" altLang="en-US" dirty="0"/>
              <a:t>第</a:t>
            </a:r>
            <a:r>
              <a:rPr lang="en-US" altLang="zh-TW" dirty="0"/>
              <a:t>2</a:t>
            </a:r>
            <a:r>
              <a:rPr lang="zh-TW" altLang="en-US" dirty="0"/>
              <a:t>項</a:t>
            </a:r>
            <a:r>
              <a:rPr lang="en-US" altLang="zh-TW" dirty="0"/>
              <a:t>)</a:t>
            </a:r>
            <a:r>
              <a:rPr lang="zh-TW" altLang="en-US" dirty="0"/>
              <a:t>受僱者或求職者依前項但書規定，向</a:t>
            </a:r>
            <a:r>
              <a:rPr lang="zh-TW" altLang="en-US" dirty="0">
                <a:solidFill>
                  <a:srgbClr val="FF0000"/>
                </a:solidFill>
              </a:rPr>
              <a:t>地方主管機關提起申訴之期限</a:t>
            </a:r>
            <a:r>
              <a:rPr lang="zh-TW" altLang="en-US" dirty="0"/>
              <a:t>，應依下列規定辦理：</a:t>
            </a:r>
          </a:p>
          <a:p>
            <a:r>
              <a:rPr lang="zh-TW" altLang="en-US" dirty="0"/>
              <a:t>一、被申訴人非具權勢地位：自知悉性騷擾時起，逾二年提起者，不予受理；自該行為終了時起，逾五年者，亦同。</a:t>
            </a:r>
          </a:p>
          <a:p>
            <a:r>
              <a:rPr lang="zh-TW" altLang="en-US" dirty="0"/>
              <a:t>二、被申訴人具權勢地位：自知悉性騷擾時起，逾三年提起者，不予受理；自該行為終了時起，逾七年者，亦同。</a:t>
            </a:r>
          </a:p>
        </p:txBody>
      </p:sp>
    </p:spTree>
    <p:extLst>
      <p:ext uri="{BB962C8B-B14F-4D97-AF65-F5344CB8AC3E}">
        <p14:creationId xmlns:p14="http://schemas.microsoft.com/office/powerpoint/2010/main" val="195177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54C966-E953-CD02-685F-6BF73F4B7A1F}"/>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ABF72173-7F53-F46A-82AC-CEC2A526FCFE}"/>
              </a:ext>
            </a:extLst>
          </p:cNvPr>
          <p:cNvSpPr>
            <a:spLocks noGrp="1"/>
          </p:cNvSpPr>
          <p:nvPr>
            <p:ph idx="1"/>
          </p:nvPr>
        </p:nvSpPr>
        <p:spPr/>
        <p:txBody>
          <a:bodyPr/>
          <a:lstStyle/>
          <a:p>
            <a:r>
              <a:rPr lang="zh-TW" altLang="en-US" dirty="0"/>
              <a:t>有下列情形之一者，依各款規定辦理，不受前項規定之限制。但依前項規定有較長申訴期限者，從其規定：</a:t>
            </a:r>
          </a:p>
          <a:p>
            <a:r>
              <a:rPr lang="zh-TW" altLang="en-US" dirty="0"/>
              <a:t>一、性騷擾發生時，申訴人為未成年，得於成年之日起三年內申訴。</a:t>
            </a:r>
          </a:p>
          <a:p>
            <a:r>
              <a:rPr lang="zh-TW" altLang="en-US" dirty="0"/>
              <a:t>二、被申訴人為最高負責人或僱用人，申訴人得於離職之日起一年內申訴。但自該行為終了時起，逾十年者，不予受理。</a:t>
            </a:r>
            <a:r>
              <a:rPr lang="en-US" altLang="zh-TW" dirty="0">
                <a:solidFill>
                  <a:srgbClr val="FF0000"/>
                </a:solidFill>
              </a:rPr>
              <a:t>(</a:t>
            </a:r>
            <a:r>
              <a:rPr lang="zh-TW" altLang="en-US" dirty="0">
                <a:solidFill>
                  <a:srgbClr val="FF0000"/>
                </a:solidFill>
              </a:rPr>
              <a:t>「具最高負責人或僱用人身分之特別權勢」</a:t>
            </a:r>
            <a:r>
              <a:rPr lang="en-US" altLang="zh-TW" dirty="0">
                <a:solidFill>
                  <a:srgbClr val="FF0000"/>
                </a:solidFill>
              </a:rPr>
              <a:t>)</a:t>
            </a:r>
            <a:endParaRPr lang="zh-TW" altLang="en-US" dirty="0">
              <a:solidFill>
                <a:srgbClr val="FF0000"/>
              </a:solidFill>
            </a:endParaRPr>
          </a:p>
        </p:txBody>
      </p:sp>
    </p:spTree>
    <p:extLst>
      <p:ext uri="{BB962C8B-B14F-4D97-AF65-F5344CB8AC3E}">
        <p14:creationId xmlns:p14="http://schemas.microsoft.com/office/powerpoint/2010/main" val="37450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348712-E2BA-6225-B566-999372D44BF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A9CE6ED-B3A2-FCD6-3B6E-50FCCDE7EBFF}"/>
              </a:ext>
            </a:extLst>
          </p:cNvPr>
          <p:cNvSpPr>
            <a:spLocks noGrp="1"/>
          </p:cNvSpPr>
          <p:nvPr>
            <p:ph idx="1"/>
          </p:nvPr>
        </p:nvSpPr>
        <p:spPr/>
        <p:txBody>
          <a:bodyPr/>
          <a:lstStyle/>
          <a:p>
            <a:r>
              <a:rPr lang="zh-TW" altLang="en-US" dirty="0"/>
              <a:t>請注意</a:t>
            </a:r>
            <a:r>
              <a:rPr lang="en-US" altLang="zh-TW" dirty="0"/>
              <a:t>!!</a:t>
            </a:r>
            <a:r>
              <a:rPr lang="zh-TW" altLang="en-US" dirty="0"/>
              <a:t>若非向</a:t>
            </a:r>
            <a:r>
              <a:rPr lang="zh-TW" altLang="en-US" dirty="0">
                <a:solidFill>
                  <a:srgbClr val="FF0000"/>
                </a:solidFill>
              </a:rPr>
              <a:t>地方主管機關提起申訴，則無申訴期間限制</a:t>
            </a:r>
            <a:endParaRPr lang="en-US" altLang="zh-TW" dirty="0">
              <a:solidFill>
                <a:srgbClr val="FF0000"/>
              </a:solidFill>
            </a:endParaRPr>
          </a:p>
          <a:p>
            <a:r>
              <a:rPr lang="zh-TW" altLang="en-US" dirty="0"/>
              <a:t>立法目的</a:t>
            </a:r>
            <a:r>
              <a:rPr lang="en-US" altLang="zh-TW" dirty="0"/>
              <a:t>:</a:t>
            </a:r>
            <a:r>
              <a:rPr lang="zh-TW" altLang="en-US" dirty="0"/>
              <a:t>維護職場性別平等之友善環境</a:t>
            </a:r>
            <a:endParaRPr lang="en-US" altLang="zh-TW" dirty="0"/>
          </a:p>
        </p:txBody>
      </p:sp>
    </p:spTree>
    <p:extLst>
      <p:ext uri="{BB962C8B-B14F-4D97-AF65-F5344CB8AC3E}">
        <p14:creationId xmlns:p14="http://schemas.microsoft.com/office/powerpoint/2010/main" val="348344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    什麼是「性騷擾」？</a:t>
            </a:r>
            <a:endParaRPr lang="zh-TW" altLang="en-US" dirty="0"/>
          </a:p>
        </p:txBody>
      </p:sp>
      <p:sp>
        <p:nvSpPr>
          <p:cNvPr id="3" name="內容版面配置區 2"/>
          <p:cNvSpPr>
            <a:spLocks noGrp="1"/>
          </p:cNvSpPr>
          <p:nvPr>
            <p:ph idx="1"/>
          </p:nvPr>
        </p:nvSpPr>
        <p:spPr/>
        <p:txBody>
          <a:bodyPr/>
          <a:lstStyle/>
          <a:p>
            <a:r>
              <a:rPr lang="zh-TW" altLang="en-US" dirty="0"/>
              <a:t>概念化定義：</a:t>
            </a:r>
            <a:endParaRPr lang="en-US" altLang="zh-TW" dirty="0"/>
          </a:p>
          <a:p>
            <a:r>
              <a:rPr lang="zh-TW" altLang="en-US" dirty="0"/>
              <a:t>一切</a:t>
            </a:r>
            <a:r>
              <a:rPr lang="zh-TW" altLang="en-US" dirty="0">
                <a:highlight>
                  <a:srgbClr val="FF00FF"/>
                </a:highlight>
              </a:rPr>
              <a:t>不受到歡迎</a:t>
            </a:r>
            <a:r>
              <a:rPr lang="zh-TW" altLang="en-US" dirty="0"/>
              <a:t>的，與</a:t>
            </a:r>
            <a:r>
              <a:rPr lang="zh-TW" altLang="en-US" dirty="0">
                <a:solidFill>
                  <a:srgbClr val="FF0000"/>
                </a:solidFill>
              </a:rPr>
              <a:t>性或性別有關</a:t>
            </a:r>
            <a:r>
              <a:rPr lang="zh-TW" altLang="en-US" dirty="0"/>
              <a:t>的言行舉止，</a:t>
            </a:r>
            <a:r>
              <a:rPr lang="zh-TW" altLang="en-US" b="1" dirty="0"/>
              <a:t>讓</a:t>
            </a:r>
            <a:r>
              <a:rPr lang="zh-TW" altLang="en-US" b="1" u="sng" dirty="0"/>
              <a:t>被害人</a:t>
            </a:r>
            <a:r>
              <a:rPr lang="zh-TW" altLang="en-US" dirty="0"/>
              <a:t>感到</a:t>
            </a:r>
            <a:r>
              <a:rPr lang="zh-TW" altLang="en-US" dirty="0">
                <a:solidFill>
                  <a:srgbClr val="00B050"/>
                </a:solidFill>
              </a:rPr>
              <a:t>不舒服、不自在、被冒犯、有敵意</a:t>
            </a:r>
            <a:r>
              <a:rPr lang="zh-TW" altLang="en-US" dirty="0"/>
              <a:t>，且不當</a:t>
            </a:r>
            <a:r>
              <a:rPr lang="zh-TW" altLang="en-US" dirty="0">
                <a:highlight>
                  <a:srgbClr val="FFFF00"/>
                </a:highlight>
              </a:rPr>
              <a:t>影響</a:t>
            </a:r>
            <a:r>
              <a:rPr lang="zh-TW" altLang="en-US" dirty="0"/>
              <a:t>到</a:t>
            </a:r>
            <a:r>
              <a:rPr lang="zh-TW" altLang="en-US" b="1" u="sng" dirty="0"/>
              <a:t>被害人</a:t>
            </a:r>
            <a:r>
              <a:rPr lang="zh-TW" altLang="en-US" dirty="0"/>
              <a:t>正常</a:t>
            </a:r>
            <a:r>
              <a:rPr lang="zh-TW" altLang="en-US" dirty="0">
                <a:highlight>
                  <a:srgbClr val="FFFF00"/>
                </a:highlight>
              </a:rPr>
              <a:t>生活之進行，或人格尊嚴</a:t>
            </a:r>
            <a:r>
              <a:rPr lang="zh-TW" altLang="en-US" dirty="0"/>
              <a:t>之損害。</a:t>
            </a:r>
          </a:p>
        </p:txBody>
      </p:sp>
      <p:sp>
        <p:nvSpPr>
          <p:cNvPr id="4" name="日期版面配置區 3"/>
          <p:cNvSpPr>
            <a:spLocks noGrp="1"/>
          </p:cNvSpPr>
          <p:nvPr>
            <p:ph type="dt" sz="half" idx="4294967295"/>
          </p:nvPr>
        </p:nvSpPr>
        <p:spPr>
          <a:xfrm>
            <a:off x="6356670" y="5960533"/>
            <a:ext cx="1148283" cy="279400"/>
          </a:xfrm>
          <a:prstGeom prst="rect">
            <a:avLst/>
          </a:prstGeom>
        </p:spPr>
        <p:txBody>
          <a:bodyPr/>
          <a:lstStyle/>
          <a:p>
            <a:endParaRPr lang="en-US" dirty="0"/>
          </a:p>
        </p:txBody>
      </p:sp>
      <p:sp>
        <p:nvSpPr>
          <p:cNvPr id="5" name="頁尾版面配置區 4"/>
          <p:cNvSpPr>
            <a:spLocks noGrp="1"/>
          </p:cNvSpPr>
          <p:nvPr>
            <p:ph type="ftr" sz="quarter" idx="4294967295"/>
          </p:nvPr>
        </p:nvSpPr>
        <p:spPr>
          <a:xfrm>
            <a:off x="1176865" y="5960533"/>
            <a:ext cx="5104667" cy="279400"/>
          </a:xfrm>
          <a:prstGeom prst="rect">
            <a:avLst/>
          </a:prstGeom>
        </p:spPr>
        <p:txBody>
          <a:bodyPr/>
          <a:lstStyle/>
          <a:p>
            <a:endParaRPr lang="en-US" dirty="0"/>
          </a:p>
        </p:txBody>
      </p:sp>
    </p:spTree>
    <p:extLst>
      <p:ext uri="{BB962C8B-B14F-4D97-AF65-F5344CB8AC3E}">
        <p14:creationId xmlns:p14="http://schemas.microsoft.com/office/powerpoint/2010/main" val="293927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692696"/>
            <a:ext cx="7566992" cy="533400"/>
          </a:xfrm>
        </p:spPr>
        <p:txBody>
          <a:bodyPr/>
          <a:lstStyle/>
          <a:p>
            <a:r>
              <a:rPr lang="zh-TW" altLang="en-US" dirty="0"/>
              <a:t>性工法第</a:t>
            </a:r>
            <a:r>
              <a:rPr lang="en-US" altLang="zh-TW" dirty="0"/>
              <a:t>12</a:t>
            </a:r>
            <a:r>
              <a:rPr lang="zh-TW" altLang="en-US" dirty="0"/>
              <a:t>條</a:t>
            </a:r>
          </a:p>
        </p:txBody>
      </p:sp>
      <p:sp>
        <p:nvSpPr>
          <p:cNvPr id="3" name="內容版面配置區 2"/>
          <p:cNvSpPr>
            <a:spLocks noGrp="1"/>
          </p:cNvSpPr>
          <p:nvPr>
            <p:ph idx="1"/>
          </p:nvPr>
        </p:nvSpPr>
        <p:spPr/>
        <p:txBody>
          <a:bodyPr/>
          <a:lstStyle/>
          <a:p>
            <a:pPr algn="l"/>
            <a:r>
              <a:rPr lang="zh-TW" altLang="en-US" sz="2400" b="0" i="0" dirty="0">
                <a:solidFill>
                  <a:srgbClr val="000000"/>
                </a:solidFill>
                <a:effectLst/>
              </a:rPr>
              <a:t>本法所稱性騷擾，指下列情形之一：</a:t>
            </a:r>
          </a:p>
          <a:p>
            <a:pPr algn="l"/>
            <a:r>
              <a:rPr lang="zh-TW" altLang="en-US" sz="2400" b="0" i="0" dirty="0">
                <a:solidFill>
                  <a:srgbClr val="000000"/>
                </a:solidFill>
                <a:effectLst/>
              </a:rPr>
              <a:t>一、受僱者於執行職務時，任何人以性要求、具有</a:t>
            </a:r>
            <a:r>
              <a:rPr lang="zh-TW" altLang="en-US" sz="2400" b="0" i="0" dirty="0">
                <a:solidFill>
                  <a:srgbClr val="FF0000"/>
                </a:solidFill>
                <a:effectLst/>
              </a:rPr>
              <a:t>性意味或性別歧視</a:t>
            </a:r>
            <a:r>
              <a:rPr lang="zh-TW" altLang="en-US" sz="2400" b="0" i="0" dirty="0">
                <a:solidFill>
                  <a:srgbClr val="000000"/>
                </a:solidFill>
                <a:effectLst/>
              </a:rPr>
              <a:t>之言詞或行為，對其造成敵意性、脅迫性或冒犯性之工作環境，致侵犯或干擾其人格尊嚴、人身自由或影響其工作表現。</a:t>
            </a:r>
            <a:r>
              <a:rPr lang="en-US" altLang="zh-TW" sz="2400" b="0" i="0" dirty="0">
                <a:solidFill>
                  <a:srgbClr val="000000"/>
                </a:solidFill>
                <a:effectLst/>
              </a:rPr>
              <a:t>(</a:t>
            </a:r>
            <a:r>
              <a:rPr lang="zh-TW" altLang="en-US" sz="2400" b="0" i="0" dirty="0">
                <a:solidFill>
                  <a:srgbClr val="000000"/>
                </a:solidFill>
                <a:effectLst/>
              </a:rPr>
              <a:t>敵意式</a:t>
            </a:r>
            <a:r>
              <a:rPr lang="en-US" altLang="zh-TW" sz="2400" b="0" i="0" dirty="0">
                <a:solidFill>
                  <a:srgbClr val="000000"/>
                </a:solidFill>
                <a:effectLst/>
              </a:rPr>
              <a:t>)</a:t>
            </a:r>
            <a:endParaRPr lang="zh-TW" altLang="en-US" sz="2400" b="0" i="0" dirty="0">
              <a:solidFill>
                <a:srgbClr val="000000"/>
              </a:solidFill>
              <a:effectLst/>
            </a:endParaRPr>
          </a:p>
          <a:p>
            <a:pPr algn="l"/>
            <a:r>
              <a:rPr lang="zh-TW" altLang="en-US" sz="2400" b="0" i="0" dirty="0">
                <a:solidFill>
                  <a:srgbClr val="000000"/>
                </a:solidFill>
                <a:effectLst/>
              </a:rPr>
              <a:t>二、雇主對受僱者或求職者為明示或暗示之性要求、具有性意味或性別歧視之言詞或行為，作為勞務契約成立、存續、變更或分發、配置、報酬、考績、陞遷、降調、獎懲等之交換條件</a:t>
            </a:r>
            <a:r>
              <a:rPr lang="zh-TW" altLang="en-US" sz="2400" b="0" i="0" dirty="0">
                <a:solidFill>
                  <a:srgbClr val="000000"/>
                </a:solidFill>
                <a:effectLst/>
                <a:latin typeface="細明體" panose="02020509000000000000" pitchFamily="49" charset="-120"/>
                <a:ea typeface="細明體" panose="02020509000000000000" pitchFamily="49" charset="-120"/>
              </a:rPr>
              <a:t>。</a:t>
            </a:r>
            <a:endParaRPr lang="en-US" altLang="zh-TW" sz="2400" b="0" i="0" dirty="0">
              <a:solidFill>
                <a:srgbClr val="000000"/>
              </a:solidFill>
              <a:effectLst/>
              <a:latin typeface="細明體" panose="02020509000000000000" pitchFamily="49" charset="-120"/>
              <a:ea typeface="細明體" panose="02020509000000000000" pitchFamily="49" charset="-120"/>
            </a:endParaRPr>
          </a:p>
          <a:p>
            <a:pPr algn="l"/>
            <a:r>
              <a:rPr lang="zh-TW" altLang="en-US" sz="2400" b="0" i="0" dirty="0">
                <a:solidFill>
                  <a:srgbClr val="000000"/>
                </a:solidFill>
                <a:effectLst/>
              </a:rPr>
              <a:t>本法所稱</a:t>
            </a:r>
            <a:r>
              <a:rPr lang="zh-TW" altLang="en-US" sz="2400" b="0" i="0" dirty="0">
                <a:solidFill>
                  <a:srgbClr val="FF0000"/>
                </a:solidFill>
                <a:effectLst/>
              </a:rPr>
              <a:t>權勢性騷擾</a:t>
            </a:r>
            <a:r>
              <a:rPr lang="zh-TW" altLang="en-US" sz="2400" b="0" i="0" dirty="0">
                <a:solidFill>
                  <a:srgbClr val="000000"/>
                </a:solidFill>
                <a:effectLst/>
              </a:rPr>
              <a:t>，指對於因僱用、求職或執行職務關係受自己指揮、監督之人，利用權勢或機會為性騷擾。</a:t>
            </a:r>
          </a:p>
          <a:p>
            <a:endParaRPr lang="zh-TW" altLang="en-US" dirty="0"/>
          </a:p>
        </p:txBody>
      </p:sp>
    </p:spTree>
    <p:extLst>
      <p:ext uri="{BB962C8B-B14F-4D97-AF65-F5344CB8AC3E}">
        <p14:creationId xmlns:p14="http://schemas.microsoft.com/office/powerpoint/2010/main" val="284765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08EE9F-2414-A868-7BCC-F31971601D53}"/>
              </a:ext>
            </a:extLst>
          </p:cNvPr>
          <p:cNvSpPr>
            <a:spLocks noGrp="1"/>
          </p:cNvSpPr>
          <p:nvPr>
            <p:ph type="title"/>
          </p:nvPr>
        </p:nvSpPr>
        <p:spPr>
          <a:xfrm>
            <a:off x="611560" y="714375"/>
            <a:ext cx="7999040" cy="533400"/>
          </a:xfrm>
        </p:spPr>
        <p:txBody>
          <a:bodyPr/>
          <a:lstStyle/>
          <a:p>
            <a:r>
              <a:rPr lang="zh-TW" altLang="en-US" dirty="0"/>
              <a:t>工作場所性騷擾防治措施準則第</a:t>
            </a:r>
            <a:r>
              <a:rPr lang="en-US" altLang="zh-TW" dirty="0"/>
              <a:t>5</a:t>
            </a:r>
            <a:r>
              <a:rPr lang="zh-TW" altLang="en-US" dirty="0"/>
              <a:t>條</a:t>
            </a:r>
            <a:r>
              <a:rPr lang="en-US" altLang="zh-TW" dirty="0"/>
              <a:t>(113.1.17</a:t>
            </a:r>
            <a:r>
              <a:rPr lang="zh-TW" altLang="en-US" dirty="0"/>
              <a:t>修正</a:t>
            </a:r>
            <a:r>
              <a:rPr lang="en-US" altLang="zh-TW" dirty="0"/>
              <a:t>)</a:t>
            </a:r>
            <a:endParaRPr lang="zh-TW" altLang="en-US" dirty="0"/>
          </a:p>
        </p:txBody>
      </p:sp>
      <p:sp>
        <p:nvSpPr>
          <p:cNvPr id="3" name="內容版面配置區 2">
            <a:extLst>
              <a:ext uri="{FF2B5EF4-FFF2-40B4-BE49-F238E27FC236}">
                <a16:creationId xmlns:a16="http://schemas.microsoft.com/office/drawing/2014/main" id="{B8AB6B5C-638F-74F6-38B8-C77627132B47}"/>
              </a:ext>
            </a:extLst>
          </p:cNvPr>
          <p:cNvSpPr>
            <a:spLocks noGrp="1"/>
          </p:cNvSpPr>
          <p:nvPr>
            <p:ph idx="1"/>
          </p:nvPr>
        </p:nvSpPr>
        <p:spPr/>
        <p:txBody>
          <a:bodyPr/>
          <a:lstStyle/>
          <a:p>
            <a:r>
              <a:rPr lang="zh-TW" altLang="en-US" dirty="0"/>
              <a:t>性騷擾之調查，除依本法第十二條第一項至第四項規定認定外，並得綜合審酌下列各款情形：</a:t>
            </a:r>
          </a:p>
          <a:p>
            <a:r>
              <a:rPr lang="zh-TW" altLang="en-US" dirty="0"/>
              <a:t>一、不適當之凝視、觸摸、擁抱、親吻或嗅聞他人身體；強行使他人對自己身體為之者，亦同。</a:t>
            </a:r>
          </a:p>
          <a:p>
            <a:r>
              <a:rPr lang="zh-TW" altLang="en-US" dirty="0"/>
              <a:t>二、寄送、留置、展示或播送性要求、具有性意味或性別歧視之文字、圖畫、聲音、影像或其他物品。</a:t>
            </a:r>
          </a:p>
          <a:p>
            <a:r>
              <a:rPr lang="zh-TW" altLang="en-US" dirty="0"/>
              <a:t>三、反覆或持續違反意願之跟隨或追求行為。</a:t>
            </a:r>
          </a:p>
        </p:txBody>
      </p:sp>
    </p:spTree>
    <p:extLst>
      <p:ext uri="{BB962C8B-B14F-4D97-AF65-F5344CB8AC3E}">
        <p14:creationId xmlns:p14="http://schemas.microsoft.com/office/powerpoint/2010/main" val="963784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性騷法第</a:t>
            </a:r>
            <a:r>
              <a:rPr lang="en-US" altLang="zh-TW" dirty="0"/>
              <a:t>2</a:t>
            </a:r>
            <a:r>
              <a:rPr lang="zh-TW" altLang="en-US" dirty="0"/>
              <a:t>條</a:t>
            </a:r>
          </a:p>
        </p:txBody>
      </p:sp>
      <p:sp>
        <p:nvSpPr>
          <p:cNvPr id="3" name="內容版面配置區 2"/>
          <p:cNvSpPr>
            <a:spLocks noGrp="1"/>
          </p:cNvSpPr>
          <p:nvPr>
            <p:ph idx="1"/>
          </p:nvPr>
        </p:nvSpPr>
        <p:spPr/>
        <p:txBody>
          <a:bodyPr/>
          <a:lstStyle/>
          <a:p>
            <a:pPr marL="0" indent="0">
              <a:buNone/>
            </a:pPr>
            <a:r>
              <a:rPr lang="zh-TW" altLang="en-US" sz="2400" dirty="0"/>
              <a:t>本法所稱性騷擾，指性侵害犯罪以外，對他人實施違反其意願而</a:t>
            </a:r>
            <a:r>
              <a:rPr lang="zh-TW" altLang="en-US" sz="2400" dirty="0">
                <a:solidFill>
                  <a:srgbClr val="FF0000"/>
                </a:solidFill>
              </a:rPr>
              <a:t>與性或性別有關</a:t>
            </a:r>
            <a:r>
              <a:rPr lang="zh-TW" altLang="en-US" sz="2400" dirty="0"/>
              <a:t>之行為，且有下列情形之一：</a:t>
            </a:r>
            <a:endParaRPr lang="en-US" altLang="zh-TW" sz="2400" dirty="0"/>
          </a:p>
          <a:p>
            <a:pPr marL="0" indent="0">
              <a:buNone/>
            </a:pPr>
            <a:r>
              <a:rPr lang="zh-TW" altLang="en-US" sz="2400" dirty="0"/>
              <a:t>一、以明示或暗示之方式，或以歧視、侮辱之言行，或以他法，而有損害他人人格尊嚴，或造成使人心生畏怖、感受敵意或冒犯之情境，或不當影響其工作、教育、訓練、服務、計畫、活動或正常生活之進行。</a:t>
            </a:r>
            <a:r>
              <a:rPr lang="en-US" altLang="zh-TW" sz="2400" dirty="0"/>
              <a:t>(</a:t>
            </a:r>
            <a:r>
              <a:rPr lang="zh-TW" altLang="en-US" sz="2400" dirty="0"/>
              <a:t>敵意式</a:t>
            </a:r>
            <a:r>
              <a:rPr lang="en-US" altLang="zh-TW" sz="2400" dirty="0"/>
              <a:t>)</a:t>
            </a:r>
          </a:p>
          <a:p>
            <a:pPr marL="0" indent="0">
              <a:buNone/>
            </a:pPr>
            <a:r>
              <a:rPr lang="zh-TW" altLang="en-US" sz="2400" dirty="0"/>
              <a:t>二、以該他人順服或拒絕該行為，作為自己或他人獲得、喪失或減損其學習、工作、訓練、服務、計畫、活動有關權益之條件。</a:t>
            </a:r>
            <a:r>
              <a:rPr lang="en-US" altLang="zh-TW" sz="2400" dirty="0"/>
              <a:t>(</a:t>
            </a:r>
            <a:r>
              <a:rPr lang="zh-TW" altLang="en-US" sz="2400" dirty="0"/>
              <a:t>交換式</a:t>
            </a:r>
            <a:r>
              <a:rPr lang="en-US" altLang="zh-TW" sz="2400" dirty="0"/>
              <a:t>)</a:t>
            </a:r>
            <a:endParaRPr lang="zh-TW" altLang="en-US" sz="2400" dirty="0"/>
          </a:p>
          <a:p>
            <a:pPr marL="0" indent="0">
              <a:buNone/>
            </a:pPr>
            <a:r>
              <a:rPr lang="zh-TW" altLang="en-US" sz="2400" dirty="0"/>
              <a:t>本法所稱</a:t>
            </a:r>
            <a:r>
              <a:rPr lang="zh-TW" altLang="en-US" sz="2400" dirty="0">
                <a:solidFill>
                  <a:srgbClr val="FF0000"/>
                </a:solidFill>
              </a:rPr>
              <a:t>權勢性騷擾</a:t>
            </a:r>
            <a:r>
              <a:rPr lang="zh-TW" altLang="en-US" sz="2400" dirty="0"/>
              <a:t>，指對於因教育、訓練、醫療、公務、業務、求職或其他相類關係受自己監督、照護、指導之人，利用權勢或機會為性騷擾。</a:t>
            </a:r>
          </a:p>
          <a:p>
            <a:endParaRPr lang="zh-TW" altLang="en-US" dirty="0"/>
          </a:p>
        </p:txBody>
      </p:sp>
    </p:spTree>
    <p:extLst>
      <p:ext uri="{BB962C8B-B14F-4D97-AF65-F5344CB8AC3E}">
        <p14:creationId xmlns:p14="http://schemas.microsoft.com/office/powerpoint/2010/main" val="1890884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F1918D-DA7F-2AAA-32A3-2D9E7A3AC090}"/>
              </a:ext>
            </a:extLst>
          </p:cNvPr>
          <p:cNvSpPr>
            <a:spLocks noGrp="1"/>
          </p:cNvSpPr>
          <p:nvPr>
            <p:ph type="title"/>
          </p:nvPr>
        </p:nvSpPr>
        <p:spPr>
          <a:xfrm>
            <a:off x="755576" y="548680"/>
            <a:ext cx="7891264" cy="533400"/>
          </a:xfrm>
        </p:spPr>
        <p:txBody>
          <a:bodyPr/>
          <a:lstStyle/>
          <a:p>
            <a:r>
              <a:rPr lang="zh-TW" altLang="en-US" dirty="0"/>
              <a:t>性騷擾防治準則第</a:t>
            </a:r>
            <a:r>
              <a:rPr lang="en-US" altLang="zh-TW" dirty="0"/>
              <a:t>2</a:t>
            </a:r>
            <a:r>
              <a:rPr lang="zh-TW" altLang="en-US" dirty="0"/>
              <a:t>條</a:t>
            </a:r>
            <a:r>
              <a:rPr lang="en-US" altLang="zh-TW" dirty="0"/>
              <a:t>(113.3.6</a:t>
            </a:r>
            <a:r>
              <a:rPr lang="zh-TW" altLang="en-US" dirty="0"/>
              <a:t>修正</a:t>
            </a:r>
            <a:r>
              <a:rPr lang="en-US" altLang="zh-TW" dirty="0"/>
              <a:t>)</a:t>
            </a:r>
            <a:endParaRPr lang="zh-TW" altLang="en-US" dirty="0"/>
          </a:p>
        </p:txBody>
      </p:sp>
      <p:sp>
        <p:nvSpPr>
          <p:cNvPr id="3" name="內容版面配置區 2">
            <a:extLst>
              <a:ext uri="{FF2B5EF4-FFF2-40B4-BE49-F238E27FC236}">
                <a16:creationId xmlns:a16="http://schemas.microsoft.com/office/drawing/2014/main" id="{2FCAC3FB-4234-B6A6-C340-F31D67FD3615}"/>
              </a:ext>
            </a:extLst>
          </p:cNvPr>
          <p:cNvSpPr>
            <a:spLocks noGrp="1"/>
          </p:cNvSpPr>
          <p:nvPr>
            <p:ph idx="1"/>
          </p:nvPr>
        </p:nvSpPr>
        <p:spPr>
          <a:xfrm>
            <a:off x="395536" y="1114151"/>
            <a:ext cx="8153400" cy="4876800"/>
          </a:xfrm>
        </p:spPr>
        <p:txBody>
          <a:bodyPr/>
          <a:lstStyle/>
          <a:p>
            <a:r>
              <a:rPr lang="zh-TW" altLang="en-US" sz="2400" dirty="0"/>
              <a:t>本法第七條第四項之性騷擾樣態，指違反他人意願且不受歡迎，而與性或性別有關之言語、肢體、視覺騷擾，或利用科技設備或以權勢、強暴脅迫、恐嚇手段為性意味言行或性要求，包括下列情形：</a:t>
            </a:r>
          </a:p>
          <a:p>
            <a:r>
              <a:rPr lang="zh-TW" altLang="en-US" sz="2400" dirty="0"/>
              <a:t>一、羞辱、貶抑、敵意或騷擾之言詞或行為。</a:t>
            </a:r>
          </a:p>
          <a:p>
            <a:r>
              <a:rPr lang="zh-TW" altLang="en-US" sz="2400" dirty="0"/>
              <a:t>二、跟蹤、觀察，或不受歡迎之追求。</a:t>
            </a:r>
          </a:p>
          <a:p>
            <a:r>
              <a:rPr lang="zh-TW" altLang="en-US" sz="2400" dirty="0"/>
              <a:t>三、偷窺、偷拍。</a:t>
            </a:r>
          </a:p>
          <a:p>
            <a:r>
              <a:rPr lang="zh-TW" altLang="en-US" sz="2400" dirty="0"/>
              <a:t>四、曝露身體隱私部位。</a:t>
            </a:r>
          </a:p>
          <a:p>
            <a:r>
              <a:rPr lang="zh-TW" altLang="en-US" sz="2400" dirty="0"/>
              <a:t>五、以電話、傳真、電子通訊、網際網路或其他設備，展示、傳送或傳閱猥褻文字、聲音、圖畫、照片或影像資料。</a:t>
            </a:r>
          </a:p>
          <a:p>
            <a:r>
              <a:rPr lang="zh-TW" altLang="en-US" sz="2400" dirty="0"/>
              <a:t>六、乘人不及抗拒親吻、擁抱或觸摸其臀部、胸部或其他身體隱私部位。</a:t>
            </a:r>
          </a:p>
          <a:p>
            <a:r>
              <a:rPr lang="zh-TW" altLang="en-US" sz="2400" dirty="0"/>
              <a:t>七、其他與前六款相類之行為。</a:t>
            </a:r>
            <a:endParaRPr lang="zh-TW" altLang="en-US" dirty="0"/>
          </a:p>
        </p:txBody>
      </p:sp>
    </p:spTree>
    <p:extLst>
      <p:ext uri="{BB962C8B-B14F-4D97-AF65-F5344CB8AC3E}">
        <p14:creationId xmlns:p14="http://schemas.microsoft.com/office/powerpoint/2010/main" val="408093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F5CDC6-3E61-23A4-45F4-D7119D45DE2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D178EB0-DC5D-975B-BBFF-5745960C81E3}"/>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962FEE8A-26B5-7F15-E2E2-087088696A36}"/>
              </a:ext>
            </a:extLst>
          </p:cNvPr>
          <p:cNvPicPr>
            <a:picLocks noChangeAspect="1"/>
          </p:cNvPicPr>
          <p:nvPr/>
        </p:nvPicPr>
        <p:blipFill>
          <a:blip r:embed="rId2"/>
          <a:stretch>
            <a:fillRect/>
          </a:stretch>
        </p:blipFill>
        <p:spPr>
          <a:xfrm>
            <a:off x="75572" y="593249"/>
            <a:ext cx="8992855" cy="5550376"/>
          </a:xfrm>
          <a:prstGeom prst="rect">
            <a:avLst/>
          </a:prstGeom>
        </p:spPr>
      </p:pic>
      <p:sp>
        <p:nvSpPr>
          <p:cNvPr id="6" name="語音泡泡: 圓角矩形 5">
            <a:extLst>
              <a:ext uri="{FF2B5EF4-FFF2-40B4-BE49-F238E27FC236}">
                <a16:creationId xmlns:a16="http://schemas.microsoft.com/office/drawing/2014/main" id="{37F35E35-D2D1-464D-1529-C7318C632B3D}"/>
              </a:ext>
            </a:extLst>
          </p:cNvPr>
          <p:cNvSpPr/>
          <p:nvPr/>
        </p:nvSpPr>
        <p:spPr bwMode="auto">
          <a:xfrm>
            <a:off x="5364088" y="2796927"/>
            <a:ext cx="1080120" cy="632073"/>
          </a:xfrm>
          <a:prstGeom prst="wedgeRoundRectCallout">
            <a:avLst/>
          </a:prstGeom>
          <a:solidFill>
            <a:schemeClr val="bg2">
              <a:lumMod val="60000"/>
              <a:lumOff val="40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zh-TW" altLang="en-US" sz="2000" i="0" u="none" strike="noStrike" normalizeH="0" baseline="0" dirty="0">
                <a:ln>
                  <a:solidFill>
                    <a:srgbClr val="FF0000"/>
                  </a:solidFill>
                </a:ln>
                <a:latin typeface="Arial" charset="0"/>
              </a:rPr>
              <a:t>修正後</a:t>
            </a:r>
            <a:r>
              <a:rPr kumimoji="0" lang="en-US" altLang="zh-TW" sz="2000" i="0" u="none" strike="noStrike" normalizeH="0" baseline="0" dirty="0">
                <a:ln>
                  <a:solidFill>
                    <a:srgbClr val="FF0000"/>
                  </a:solidFill>
                </a:ln>
                <a:latin typeface="Arial" charset="0"/>
              </a:rPr>
              <a:t>!</a:t>
            </a:r>
            <a:endParaRPr kumimoji="0" lang="zh-TW" altLang="en-US" sz="2000" i="0" u="none" strike="noStrike" normalizeH="0" baseline="0" dirty="0">
              <a:ln>
                <a:solidFill>
                  <a:srgbClr val="FF0000"/>
                </a:solidFill>
              </a:ln>
              <a:latin typeface="Arial" charset="0"/>
            </a:endParaRPr>
          </a:p>
        </p:txBody>
      </p:sp>
    </p:spTree>
    <p:extLst>
      <p:ext uri="{BB962C8B-B14F-4D97-AF65-F5344CB8AC3E}">
        <p14:creationId xmlns:p14="http://schemas.microsoft.com/office/powerpoint/2010/main" val="3300480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b="0" dirty="0">
              <a:solidFill>
                <a:schemeClr val="tx1"/>
              </a:solidFill>
            </a:endParaRPr>
          </a:p>
        </p:txBody>
      </p:sp>
      <p:sp>
        <p:nvSpPr>
          <p:cNvPr id="3" name="內容版面配置區 2"/>
          <p:cNvSpPr>
            <a:spLocks noGrp="1"/>
          </p:cNvSpPr>
          <p:nvPr>
            <p:ph idx="1"/>
          </p:nvPr>
        </p:nvSpPr>
        <p:spPr/>
        <p:txBody>
          <a:bodyPr/>
          <a:lstStyle/>
          <a:p>
            <a:r>
              <a:rPr lang="zh-TW" altLang="en-US" dirty="0"/>
              <a:t>性騷擾定義</a:t>
            </a:r>
            <a:r>
              <a:rPr lang="en-US" altLang="zh-TW" dirty="0"/>
              <a:t>:</a:t>
            </a:r>
          </a:p>
          <a:p>
            <a:pPr marL="0" indent="0">
              <a:buNone/>
            </a:pPr>
            <a:r>
              <a:rPr lang="en-US" altLang="zh-TW" dirty="0"/>
              <a:t>1.</a:t>
            </a:r>
            <a:r>
              <a:rPr lang="zh-TW" altLang="en-US" dirty="0"/>
              <a:t>與性或性別有關</a:t>
            </a:r>
            <a:endParaRPr lang="en-US" altLang="zh-TW" dirty="0"/>
          </a:p>
          <a:p>
            <a:pPr marL="0" indent="0">
              <a:buNone/>
            </a:pPr>
            <a:r>
              <a:rPr lang="zh-TW" altLang="en-US" dirty="0"/>
              <a:t>（註：性工法規定為：性要求、具有性意味或性別歧視</a:t>
            </a:r>
            <a:r>
              <a:rPr lang="en-US" altLang="zh-TW" dirty="0"/>
              <a:t>)</a:t>
            </a:r>
          </a:p>
          <a:p>
            <a:pPr marL="0" indent="0">
              <a:buNone/>
            </a:pPr>
            <a:r>
              <a:rPr lang="en-US" altLang="zh-TW" dirty="0"/>
              <a:t>2.</a:t>
            </a:r>
            <a:r>
              <a:rPr lang="zh-TW" altLang="en-US" dirty="0"/>
              <a:t>使被害人感覺敵意或冒犯</a:t>
            </a:r>
            <a:endParaRPr lang="en-US" altLang="zh-TW" dirty="0"/>
          </a:p>
          <a:p>
            <a:pPr marL="0" indent="0">
              <a:buNone/>
            </a:pPr>
            <a:r>
              <a:rPr lang="en-US" altLang="zh-TW" dirty="0"/>
              <a:t>3.</a:t>
            </a:r>
            <a:r>
              <a:rPr lang="zh-TW" altLang="en-US" dirty="0"/>
              <a:t>不當影響他人人格尊嚴、工作、教育、訓練、服務、計畫、活動或正常生活之進行</a:t>
            </a:r>
            <a:endParaRPr lang="en-US" altLang="zh-TW" dirty="0"/>
          </a:p>
          <a:p>
            <a:pPr marL="0" indent="0">
              <a:buNone/>
            </a:pPr>
            <a:r>
              <a:rPr lang="en-US" altLang="zh-TW" dirty="0">
                <a:solidFill>
                  <a:srgbClr val="FF0000"/>
                </a:solidFill>
              </a:rPr>
              <a:t>4.</a:t>
            </a:r>
            <a:r>
              <a:rPr lang="zh-TW" altLang="en-US" dirty="0">
                <a:solidFill>
                  <a:srgbClr val="FF0000"/>
                </a:solidFill>
              </a:rPr>
              <a:t>合理被害人標準</a:t>
            </a:r>
          </a:p>
          <a:p>
            <a:pPr marL="0" indent="0">
              <a:buNone/>
            </a:pPr>
            <a:endParaRPr lang="en-US" altLang="zh-TW" dirty="0"/>
          </a:p>
          <a:p>
            <a:pPr marL="0" indent="0">
              <a:buNone/>
            </a:pPr>
            <a:r>
              <a:rPr lang="zh-TW" altLang="en-US" dirty="0"/>
              <a:t>　</a:t>
            </a:r>
          </a:p>
        </p:txBody>
      </p:sp>
      <p:sp>
        <p:nvSpPr>
          <p:cNvPr id="4" name="日期版面配置區 3"/>
          <p:cNvSpPr>
            <a:spLocks noGrp="1"/>
          </p:cNvSpPr>
          <p:nvPr>
            <p:ph type="dt" sz="half" idx="4294967295"/>
          </p:nvPr>
        </p:nvSpPr>
        <p:spPr>
          <a:xfrm>
            <a:off x="6356670" y="5960533"/>
            <a:ext cx="1148283" cy="279400"/>
          </a:xfrm>
          <a:prstGeom prst="rect">
            <a:avLst/>
          </a:prstGeom>
        </p:spPr>
        <p:txBody>
          <a:bodyPr/>
          <a:lstStyle/>
          <a:p>
            <a:endParaRPr lang="en-US" dirty="0"/>
          </a:p>
        </p:txBody>
      </p:sp>
      <p:sp>
        <p:nvSpPr>
          <p:cNvPr id="5" name="頁尾版面配置區 4"/>
          <p:cNvSpPr>
            <a:spLocks noGrp="1"/>
          </p:cNvSpPr>
          <p:nvPr>
            <p:ph type="ftr" sz="quarter" idx="4294967295"/>
          </p:nvPr>
        </p:nvSpPr>
        <p:spPr>
          <a:xfrm>
            <a:off x="1176865" y="5960533"/>
            <a:ext cx="5104667" cy="279400"/>
          </a:xfrm>
          <a:prstGeom prst="rect">
            <a:avLst/>
          </a:prstGeom>
        </p:spPr>
        <p:txBody>
          <a:bodyPr/>
          <a:lstStyle/>
          <a:p>
            <a:endParaRPr lang="en-US" dirty="0"/>
          </a:p>
        </p:txBody>
      </p:sp>
    </p:spTree>
    <p:extLst>
      <p:ext uri="{BB962C8B-B14F-4D97-AF65-F5344CB8AC3E}">
        <p14:creationId xmlns:p14="http://schemas.microsoft.com/office/powerpoint/2010/main" val="3723142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714375"/>
            <a:ext cx="7711008" cy="533400"/>
          </a:xfrm>
        </p:spPr>
        <p:txBody>
          <a:bodyPr/>
          <a:lstStyle/>
          <a:p>
            <a:r>
              <a:rPr lang="zh-TW" altLang="en-US" dirty="0">
                <a:solidFill>
                  <a:schemeClr val="tx1"/>
                </a:solidFill>
              </a:rPr>
              <a:t>以下的條件都具備就是性騷擾唷</a:t>
            </a:r>
            <a:r>
              <a:rPr lang="en-US" altLang="zh-TW" dirty="0">
                <a:solidFill>
                  <a:schemeClr val="tx1"/>
                </a:solidFill>
              </a:rPr>
              <a:t>!</a:t>
            </a:r>
            <a:endParaRPr lang="zh-TW" altLang="en-US" dirty="0"/>
          </a:p>
        </p:txBody>
      </p:sp>
      <p:sp>
        <p:nvSpPr>
          <p:cNvPr id="5" name="矩形 4"/>
          <p:cNvSpPr/>
          <p:nvPr/>
        </p:nvSpPr>
        <p:spPr>
          <a:xfrm>
            <a:off x="790123" y="2037946"/>
            <a:ext cx="1983268" cy="2153465"/>
          </a:xfrm>
          <a:prstGeom prst="rect">
            <a:avLst/>
          </a:prstGeom>
          <a:solidFill>
            <a:schemeClr val="bg1">
              <a:lumMod val="8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zh-TW" altLang="en-US" sz="2400" dirty="0">
                <a:solidFill>
                  <a:srgbClr val="0D0D0D"/>
                </a:solidFill>
                <a:effectLst>
                  <a:outerShdw blurRad="38100" dist="38100" dir="2700000" algn="tl">
                    <a:srgbClr val="000000">
                      <a:alpha val="43137"/>
                    </a:srgbClr>
                  </a:outerShdw>
                </a:effectLst>
                <a:latin typeface="微軟正黑體" pitchFamily="34" charset="-120"/>
                <a:ea typeface="微軟正黑體" pitchFamily="34" charset="-120"/>
              </a:rPr>
              <a:t>與性或性別有關之方式</a:t>
            </a:r>
            <a:endParaRPr lang="en-US" altLang="zh-TW" sz="2400" dirty="0">
              <a:solidFill>
                <a:srgbClr val="0D0D0D"/>
              </a:solidFill>
              <a:effectLst>
                <a:outerShdw blurRad="38100" dist="38100" dir="2700000" algn="tl">
                  <a:srgbClr val="000000">
                    <a:alpha val="43137"/>
                  </a:srgbClr>
                </a:outerShdw>
              </a:effectLst>
              <a:latin typeface="微軟正黑體" pitchFamily="34" charset="-120"/>
              <a:ea typeface="微軟正黑體" pitchFamily="34" charset="-120"/>
            </a:endParaRPr>
          </a:p>
          <a:p>
            <a:pPr algn="ctr">
              <a:defRPr/>
            </a:pPr>
            <a:r>
              <a:rPr lang="en-US" altLang="zh-TW" sz="2400" dirty="0">
                <a:solidFill>
                  <a:srgbClr val="0D0D0D"/>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400" dirty="0">
                <a:solidFill>
                  <a:srgbClr val="0D0D0D"/>
                </a:solidFill>
                <a:effectLst>
                  <a:outerShdw blurRad="38100" dist="38100" dir="2700000" algn="tl">
                    <a:srgbClr val="000000">
                      <a:alpha val="43137"/>
                    </a:srgbClr>
                  </a:outerShdw>
                </a:effectLst>
                <a:latin typeface="微軟正黑體" pitchFamily="34" charset="-120"/>
                <a:ea typeface="微軟正黑體" pitchFamily="34" charset="-120"/>
              </a:rPr>
              <a:t>言語、肢體、其他</a:t>
            </a:r>
            <a:r>
              <a:rPr lang="en-US" altLang="zh-TW" sz="2400" dirty="0">
                <a:solidFill>
                  <a:srgbClr val="0D0D0D"/>
                </a:solidFill>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2400" dirty="0">
              <a:solidFill>
                <a:srgbClr val="0D0D0D"/>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內容版面配置區 6"/>
          <p:cNvSpPr>
            <a:spLocks noGrp="1"/>
          </p:cNvSpPr>
          <p:nvPr>
            <p:ph sz="quarter" idx="1"/>
          </p:nvPr>
        </p:nvSpPr>
        <p:spPr>
          <a:xfrm>
            <a:off x="3341671" y="2037947"/>
            <a:ext cx="1983268" cy="2107333"/>
          </a:xfrm>
          <a:prstGeom prst="rect">
            <a:avLst/>
          </a:prstGeom>
          <a:solidFill>
            <a:schemeClr val="bg1">
              <a:lumMod val="8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marL="0" indent="0" algn="just">
              <a:spcBef>
                <a:spcPct val="0"/>
              </a:spcBef>
              <a:buNone/>
              <a:defRPr/>
            </a:pPr>
            <a:r>
              <a:rPr lang="zh-TW" altLang="en-US" sz="2400" b="1" kern="1200" dirty="0">
                <a:solidFill>
                  <a:srgbClr val="0D0D0D"/>
                </a:solidFill>
                <a:effectLst>
                  <a:outerShdw blurRad="38100" dist="38100" dir="2700000" algn="tl">
                    <a:srgbClr val="000000">
                      <a:alpha val="43137"/>
                    </a:srgbClr>
                  </a:outerShdw>
                </a:effectLst>
                <a:latin typeface="微軟正黑體" pitchFamily="34" charset="-120"/>
                <a:ea typeface="微軟正黑體" pitchFamily="34" charset="-120"/>
              </a:rPr>
              <a:t>不受被害人歡迎、被害人感到不舒服、被冒犯</a:t>
            </a:r>
          </a:p>
        </p:txBody>
      </p:sp>
      <p:sp>
        <p:nvSpPr>
          <p:cNvPr id="8" name="內容版面配置區 6"/>
          <p:cNvSpPr txBox="1">
            <a:spLocks/>
          </p:cNvSpPr>
          <p:nvPr/>
        </p:nvSpPr>
        <p:spPr>
          <a:xfrm>
            <a:off x="5817768" y="2037946"/>
            <a:ext cx="1774225" cy="2153465"/>
          </a:xfrm>
          <a:prstGeom prst="rect">
            <a:avLst/>
          </a:prstGeom>
          <a:solidFill>
            <a:schemeClr val="bg1">
              <a:lumMod val="85000"/>
            </a:schemeClr>
          </a:solidFill>
        </p:spPr>
        <p:style>
          <a:lnRef idx="2">
            <a:schemeClr val="accent6">
              <a:shade val="50000"/>
            </a:schemeClr>
          </a:lnRef>
          <a:fillRef idx="1">
            <a:schemeClr val="accent6"/>
          </a:fillRef>
          <a:effectRef idx="0">
            <a:schemeClr val="accent6"/>
          </a:effectRef>
          <a:fontRef idx="minor">
            <a:schemeClr val="lt1"/>
          </a:fontRef>
        </p:style>
        <p:txBody>
          <a:bodyPr lIns="121900" tIns="121900" rIns="121900" bIns="121900" anchor="ctr"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28324A"/>
              </a:buClr>
              <a:buSzPct val="100000"/>
              <a:buFont typeface="Source Sans Pro"/>
              <a:buChar char="◉"/>
              <a:defRPr sz="2000" b="0" i="0" u="none" strike="noStrike" cap="none">
                <a:solidFill>
                  <a:srgbClr val="28324A"/>
                </a:solidFill>
                <a:latin typeface="Source Sans Pro"/>
                <a:ea typeface="Source Sans Pro"/>
                <a:cs typeface="Source Sans Pro"/>
                <a:sym typeface="Source Sans Pro"/>
              </a:defRPr>
            </a:lvl1pPr>
            <a:lvl2pPr marR="0" lvl="1" algn="l" rtl="0">
              <a:lnSpc>
                <a:spcPct val="100000"/>
              </a:lnSpc>
              <a:spcBef>
                <a:spcPts val="480"/>
              </a:spcBef>
              <a:spcAft>
                <a:spcPts val="0"/>
              </a:spcAft>
              <a:buClr>
                <a:srgbClr val="28324A"/>
              </a:buClr>
              <a:buSzPct val="100000"/>
              <a:buFont typeface="Source Sans Pro"/>
              <a:buChar char="◉"/>
              <a:defRPr sz="1800" b="0" i="0" u="none" strike="noStrike" cap="none">
                <a:solidFill>
                  <a:srgbClr val="28324A"/>
                </a:solidFill>
                <a:latin typeface="Source Sans Pro"/>
                <a:ea typeface="Source Sans Pro"/>
                <a:cs typeface="Source Sans Pro"/>
                <a:sym typeface="Source Sans Pro"/>
              </a:defRPr>
            </a:lvl2pPr>
            <a:lvl3pPr marR="0" lvl="2" algn="l" rtl="0">
              <a:lnSpc>
                <a:spcPct val="100000"/>
              </a:lnSpc>
              <a:spcBef>
                <a:spcPts val="48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3pPr>
            <a:lvl4pPr marR="0" lvl="3"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4pPr>
            <a:lvl5pPr marR="0" lvl="4"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5pPr>
            <a:lvl6pPr marR="0" lvl="5"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6pPr>
            <a:lvl7pPr marR="0" lvl="6"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7pPr>
            <a:lvl8pPr marR="0" lvl="7"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8pPr>
            <a:lvl9pPr marR="0" lvl="8"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9pPr>
          </a:lstStyle>
          <a:p>
            <a:pPr algn="ctr">
              <a:buNone/>
              <a:defRPr/>
            </a:pPr>
            <a:r>
              <a:rPr lang="zh-TW" altLang="en-US" sz="2400" b="1" dirty="0">
                <a:solidFill>
                  <a:srgbClr val="0D0D0D"/>
                </a:solidFill>
                <a:effectLst>
                  <a:outerShdw blurRad="38100" dist="38100" dir="2700000" algn="tl">
                    <a:srgbClr val="000000">
                      <a:alpha val="43137"/>
                    </a:srgbClr>
                  </a:outerShdw>
                </a:effectLst>
                <a:latin typeface="微軟正黑體" pitchFamily="34" charset="-120"/>
                <a:ea typeface="微軟正黑體" pitchFamily="34" charset="-120"/>
              </a:rPr>
              <a:t>造成被害人不良影響</a:t>
            </a:r>
          </a:p>
        </p:txBody>
      </p:sp>
      <p:sp>
        <p:nvSpPr>
          <p:cNvPr id="9" name="加號 8"/>
          <p:cNvSpPr/>
          <p:nvPr/>
        </p:nvSpPr>
        <p:spPr>
          <a:xfrm>
            <a:off x="2841025" y="2930206"/>
            <a:ext cx="369053" cy="46790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加號 9"/>
          <p:cNvSpPr/>
          <p:nvPr/>
        </p:nvSpPr>
        <p:spPr>
          <a:xfrm>
            <a:off x="5386827" y="2942784"/>
            <a:ext cx="369053" cy="46790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等於 10"/>
          <p:cNvSpPr/>
          <p:nvPr/>
        </p:nvSpPr>
        <p:spPr>
          <a:xfrm>
            <a:off x="790123" y="5085184"/>
            <a:ext cx="1337824" cy="98195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ndParaRPr>
          </a:p>
        </p:txBody>
      </p:sp>
      <p:sp>
        <p:nvSpPr>
          <p:cNvPr id="13" name="內容版面配置區 6"/>
          <p:cNvSpPr txBox="1">
            <a:spLocks/>
          </p:cNvSpPr>
          <p:nvPr/>
        </p:nvSpPr>
        <p:spPr>
          <a:xfrm>
            <a:off x="2339752" y="4828382"/>
            <a:ext cx="4258415" cy="1495553"/>
          </a:xfrm>
          <a:prstGeom prst="rect">
            <a:avLst/>
          </a:prstGeom>
          <a:solidFill>
            <a:srgbClr val="FFA7A7"/>
          </a:solidFill>
        </p:spPr>
        <p:style>
          <a:lnRef idx="2">
            <a:schemeClr val="accent6">
              <a:shade val="50000"/>
            </a:schemeClr>
          </a:lnRef>
          <a:fillRef idx="1">
            <a:schemeClr val="accent6"/>
          </a:fillRef>
          <a:effectRef idx="0">
            <a:schemeClr val="accent6"/>
          </a:effectRef>
          <a:fontRef idx="minor">
            <a:schemeClr val="lt1"/>
          </a:fontRef>
        </p:style>
        <p:txBody>
          <a:bodyPr lIns="121900" tIns="121900" rIns="121900" bIns="121900" anchor="ctr"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28324A"/>
              </a:buClr>
              <a:buSzPct val="100000"/>
              <a:buFont typeface="Source Sans Pro"/>
              <a:buChar char="◉"/>
              <a:defRPr sz="2000" b="0" i="0" u="none" strike="noStrike" cap="none">
                <a:solidFill>
                  <a:srgbClr val="28324A"/>
                </a:solidFill>
                <a:latin typeface="Source Sans Pro"/>
                <a:ea typeface="Source Sans Pro"/>
                <a:cs typeface="Source Sans Pro"/>
                <a:sym typeface="Source Sans Pro"/>
              </a:defRPr>
            </a:lvl1pPr>
            <a:lvl2pPr marR="0" lvl="1" algn="l" rtl="0">
              <a:lnSpc>
                <a:spcPct val="100000"/>
              </a:lnSpc>
              <a:spcBef>
                <a:spcPts val="480"/>
              </a:spcBef>
              <a:spcAft>
                <a:spcPts val="0"/>
              </a:spcAft>
              <a:buClr>
                <a:srgbClr val="28324A"/>
              </a:buClr>
              <a:buSzPct val="100000"/>
              <a:buFont typeface="Source Sans Pro"/>
              <a:buChar char="◉"/>
              <a:defRPr sz="1800" b="0" i="0" u="none" strike="noStrike" cap="none">
                <a:solidFill>
                  <a:srgbClr val="28324A"/>
                </a:solidFill>
                <a:latin typeface="Source Sans Pro"/>
                <a:ea typeface="Source Sans Pro"/>
                <a:cs typeface="Source Sans Pro"/>
                <a:sym typeface="Source Sans Pro"/>
              </a:defRPr>
            </a:lvl2pPr>
            <a:lvl3pPr marR="0" lvl="2" algn="l" rtl="0">
              <a:lnSpc>
                <a:spcPct val="100000"/>
              </a:lnSpc>
              <a:spcBef>
                <a:spcPts val="48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3pPr>
            <a:lvl4pPr marR="0" lvl="3"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4pPr>
            <a:lvl5pPr marR="0" lvl="4"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5pPr>
            <a:lvl6pPr marR="0" lvl="5"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6pPr>
            <a:lvl7pPr marR="0" lvl="6"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7pPr>
            <a:lvl8pPr marR="0" lvl="7"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8pPr>
            <a:lvl9pPr marR="0" lvl="8"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9pPr>
          </a:lstStyle>
          <a:p>
            <a:pPr algn="ctr">
              <a:buFont typeface="Source Sans Pro"/>
              <a:buNone/>
              <a:defRPr/>
            </a:pPr>
            <a:r>
              <a:rPr lang="zh-TW" altLang="en-US" sz="3200" b="1" dirty="0">
                <a:solidFill>
                  <a:srgbClr val="0D0D0D"/>
                </a:solidFill>
                <a:effectLst>
                  <a:outerShdw blurRad="38100" dist="38100" dir="2700000" algn="tl">
                    <a:srgbClr val="000000">
                      <a:alpha val="43137"/>
                    </a:srgbClr>
                  </a:outerShdw>
                </a:effectLst>
                <a:latin typeface="微軟正黑體" pitchFamily="34" charset="-120"/>
                <a:ea typeface="微軟正黑體" pitchFamily="34" charset="-120"/>
              </a:rPr>
              <a:t>性騷擾</a:t>
            </a:r>
          </a:p>
        </p:txBody>
      </p:sp>
      <p:sp>
        <p:nvSpPr>
          <p:cNvPr id="14" name="書卷 (垂直) 13"/>
          <p:cNvSpPr/>
          <p:nvPr/>
        </p:nvSpPr>
        <p:spPr>
          <a:xfrm>
            <a:off x="7591992" y="1219201"/>
            <a:ext cx="1601435" cy="3242412"/>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7674592" y="1561896"/>
            <a:ext cx="1169551" cy="2761777"/>
          </a:xfrm>
          <a:prstGeom prst="rect">
            <a:avLst/>
          </a:prstGeom>
          <a:noFill/>
        </p:spPr>
        <p:txBody>
          <a:bodyPr vert="eaVert" wrap="square" rtlCol="0">
            <a:spAutoFit/>
          </a:bodyPr>
          <a:lstStyle/>
          <a:p>
            <a:r>
              <a:rPr lang="zh-TW" altLang="en-US" sz="3200" dirty="0"/>
              <a:t>以被害人感受為主</a:t>
            </a:r>
          </a:p>
        </p:txBody>
      </p:sp>
    </p:spTree>
    <p:extLst>
      <p:ext uri="{BB962C8B-B14F-4D97-AF65-F5344CB8AC3E}">
        <p14:creationId xmlns:p14="http://schemas.microsoft.com/office/powerpoint/2010/main" val="104803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ppt_y-#ppt_h/2"/>
                                          </p:val>
                                        </p:tav>
                                        <p:tav tm="100000">
                                          <p:val>
                                            <p:strVal val="#ppt_y"/>
                                          </p:val>
                                        </p:tav>
                                      </p:tavLst>
                                    </p:anim>
                                    <p:anim calcmode="lin" valueType="num">
                                      <p:cBhvr>
                                        <p:cTn id="9" dur="500" fill="hold"/>
                                        <p:tgtEl>
                                          <p:spTgt spid="5"/>
                                        </p:tgtEl>
                                        <p:attrNameLst>
                                          <p:attrName>ppt_w</p:attrName>
                                        </p:attrNameLst>
                                      </p:cBhvr>
                                      <p:tavLst>
                                        <p:tav tm="0">
                                          <p:val>
                                            <p:strVal val="#ppt_w"/>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ppt_h/2"/>
                                          </p:val>
                                        </p:tav>
                                        <p:tav tm="100000">
                                          <p:val>
                                            <p:strVal val="#ppt_y"/>
                                          </p:val>
                                        </p:tav>
                                      </p:tavLst>
                                    </p:anim>
                                    <p:anim calcmode="lin" valueType="num">
                                      <p:cBhvr>
                                        <p:cTn id="17" dur="500" fill="hold"/>
                                        <p:tgtEl>
                                          <p:spTgt spid="7"/>
                                        </p:tgtEl>
                                        <p:attrNameLst>
                                          <p:attrName>ppt_w</p:attrName>
                                        </p:attrNameLst>
                                      </p:cBhvr>
                                      <p:tavLst>
                                        <p:tav tm="0">
                                          <p:val>
                                            <p:strVal val="#ppt_w"/>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ppt_h/2"/>
                                          </p:val>
                                        </p:tav>
                                        <p:tav tm="100000">
                                          <p:val>
                                            <p:strVal val="#ppt_y"/>
                                          </p:val>
                                        </p:tav>
                                      </p:tavLst>
                                    </p:anim>
                                    <p:anim calcmode="lin" valueType="num">
                                      <p:cBhvr>
                                        <p:cTn id="25" dur="500" fill="hold"/>
                                        <p:tgtEl>
                                          <p:spTgt spid="8"/>
                                        </p:tgtEl>
                                        <p:attrNameLst>
                                          <p:attrName>ppt_w</p:attrName>
                                        </p:attrNameLst>
                                      </p:cBhvr>
                                      <p:tavLst>
                                        <p:tav tm="0">
                                          <p:val>
                                            <p:strVal val="#ppt_w"/>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ppt_h/2"/>
                                          </p:val>
                                        </p:tav>
                                        <p:tav tm="100000">
                                          <p:val>
                                            <p:strVal val="#ppt_y"/>
                                          </p:val>
                                        </p:tav>
                                      </p:tavLst>
                                    </p:anim>
                                    <p:anim calcmode="lin" valueType="num">
                                      <p:cBhvr>
                                        <p:cTn id="33" dur="500" fill="hold"/>
                                        <p:tgtEl>
                                          <p:spTgt spid="13"/>
                                        </p:tgtEl>
                                        <p:attrNameLst>
                                          <p:attrName>ppt_w</p:attrName>
                                        </p:attrNameLst>
                                      </p:cBhvr>
                                      <p:tavLst>
                                        <p:tav tm="0">
                                          <p:val>
                                            <p:strVal val="#ppt_w"/>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F8589-5BD1-6E04-5228-A8880B010F0B}"/>
              </a:ext>
            </a:extLst>
          </p:cNvPr>
          <p:cNvSpPr>
            <a:spLocks noGrp="1"/>
          </p:cNvSpPr>
          <p:nvPr>
            <p:ph type="title" idx="4294967295"/>
          </p:nvPr>
        </p:nvSpPr>
        <p:spPr>
          <a:xfrm>
            <a:off x="285750" y="214313"/>
            <a:ext cx="2838450" cy="1582737"/>
          </a:xfrm>
          <a:ln w="15875">
            <a:solidFill>
              <a:schemeClr val="accent1">
                <a:shade val="50000"/>
              </a:schemeClr>
            </a:solidFill>
          </a:ln>
        </p:spPr>
        <p:txBody>
          <a:bodyPr anchor="t">
            <a:normAutofit fontScale="90000"/>
          </a:bodyPr>
          <a:lstStyle/>
          <a:p>
            <a:pPr eaLnBrk="1" hangingPunct="1">
              <a:defRPr/>
            </a:pPr>
            <a:br>
              <a:rPr lang="en-US" altLang="zh-TW" b="0" dirty="0">
                <a:effectLst>
                  <a:outerShdw blurRad="38100" dist="38100" dir="2700000" algn="tl">
                    <a:srgbClr val="000000"/>
                  </a:outerShdw>
                </a:effectLst>
                <a:ea typeface="標楷體" pitchFamily="65" charset="-120"/>
              </a:rPr>
            </a:br>
            <a:r>
              <a:rPr lang="zh-TW" altLang="en-US" b="0" dirty="0">
                <a:solidFill>
                  <a:schemeClr val="tx1"/>
                </a:solidFill>
                <a:effectLst>
                  <a:outerShdw blurRad="38100" dist="38100" dir="2700000" algn="tl">
                    <a:schemeClr val="accent3"/>
                  </a:outerShdw>
                </a:effectLst>
                <a:ea typeface="標楷體" pitchFamily="65" charset="-120"/>
              </a:rPr>
              <a:t>性騷擾的態樣</a:t>
            </a:r>
          </a:p>
        </p:txBody>
      </p:sp>
      <p:sp>
        <p:nvSpPr>
          <p:cNvPr id="57347" name="矩形 3">
            <a:extLst>
              <a:ext uri="{FF2B5EF4-FFF2-40B4-BE49-F238E27FC236}">
                <a16:creationId xmlns:a16="http://schemas.microsoft.com/office/drawing/2014/main" id="{473B1EAB-8CDE-0C4E-FD7B-53532A8D4D7F}"/>
              </a:ext>
            </a:extLst>
          </p:cNvPr>
          <p:cNvSpPr>
            <a:spLocks noChangeArrowheads="1"/>
          </p:cNvSpPr>
          <p:nvPr/>
        </p:nvSpPr>
        <p:spPr bwMode="auto">
          <a:xfrm>
            <a:off x="792163" y="2589213"/>
            <a:ext cx="2012950" cy="695325"/>
          </a:xfrm>
          <a:prstGeom prst="rect">
            <a:avLst/>
          </a:prstGeom>
          <a:solidFill>
            <a:srgbClr val="000080"/>
          </a:solidFill>
          <a:ln w="25400" algn="ctr">
            <a:solidFill>
              <a:srgbClr val="7E848D"/>
            </a:solidFill>
            <a:miter lim="800000"/>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zh-TW" altLang="en-US" sz="3200" b="0">
                <a:solidFill>
                  <a:srgbClr val="FFFF00"/>
                </a:solidFill>
                <a:latin typeface="標楷體" panose="03000509000000000000" pitchFamily="65" charset="-120"/>
                <a:ea typeface="標楷體" panose="03000509000000000000" pitchFamily="65" charset="-120"/>
              </a:rPr>
              <a:t>言詞騷擾</a:t>
            </a:r>
            <a:endParaRPr lang="en-US" altLang="zh-TW" sz="3200" b="0" dirty="0">
              <a:solidFill>
                <a:srgbClr val="FFFF00"/>
              </a:solidFill>
              <a:latin typeface="標楷體" panose="03000509000000000000" pitchFamily="65" charset="-120"/>
              <a:ea typeface="標楷體" panose="03000509000000000000" pitchFamily="65" charset="-120"/>
            </a:endParaRPr>
          </a:p>
        </p:txBody>
      </p:sp>
      <p:cxnSp>
        <p:nvCxnSpPr>
          <p:cNvPr id="37" name="直線接點 36">
            <a:extLst>
              <a:ext uri="{FF2B5EF4-FFF2-40B4-BE49-F238E27FC236}">
                <a16:creationId xmlns:a16="http://schemas.microsoft.com/office/drawing/2014/main" id="{C30706A3-2512-F313-D67C-4FA95B14D1DD}"/>
              </a:ext>
            </a:extLst>
          </p:cNvPr>
          <p:cNvCxnSpPr/>
          <p:nvPr/>
        </p:nvCxnSpPr>
        <p:spPr>
          <a:xfrm>
            <a:off x="500063" y="1785938"/>
            <a:ext cx="11112" cy="399891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單箭頭接點 45">
            <a:extLst>
              <a:ext uri="{FF2B5EF4-FFF2-40B4-BE49-F238E27FC236}">
                <a16:creationId xmlns:a16="http://schemas.microsoft.com/office/drawing/2014/main" id="{8EB383B2-01DF-D926-36DE-6197FEB65FEC}"/>
              </a:ext>
            </a:extLst>
          </p:cNvPr>
          <p:cNvCxnSpPr/>
          <p:nvPr/>
        </p:nvCxnSpPr>
        <p:spPr>
          <a:xfrm>
            <a:off x="500063" y="3143250"/>
            <a:ext cx="357187" cy="158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矩形 48">
            <a:extLst>
              <a:ext uri="{FF2B5EF4-FFF2-40B4-BE49-F238E27FC236}">
                <a16:creationId xmlns:a16="http://schemas.microsoft.com/office/drawing/2014/main" id="{10A44B51-C6DA-CFEF-EBCF-13039F433BF8}"/>
              </a:ext>
            </a:extLst>
          </p:cNvPr>
          <p:cNvSpPr/>
          <p:nvPr/>
        </p:nvSpPr>
        <p:spPr>
          <a:xfrm>
            <a:off x="892175" y="4025900"/>
            <a:ext cx="1928813" cy="652463"/>
          </a:xfrm>
          <a:prstGeom prst="rect">
            <a:avLst/>
          </a:prstGeo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zh-TW" altLang="en-US" sz="3200" dirty="0">
                <a:solidFill>
                  <a:srgbClr val="800080"/>
                </a:solidFill>
                <a:latin typeface="標楷體" pitchFamily="65" charset="-120"/>
                <a:ea typeface="標楷體" pitchFamily="65" charset="-120"/>
              </a:rPr>
              <a:t>肢體騷擾</a:t>
            </a:r>
            <a:endParaRPr lang="en-US" altLang="zh-TW" sz="3200" dirty="0">
              <a:solidFill>
                <a:srgbClr val="800080"/>
              </a:solidFill>
              <a:latin typeface="標楷體" pitchFamily="65" charset="-120"/>
              <a:ea typeface="標楷體" pitchFamily="65" charset="-120"/>
            </a:endParaRPr>
          </a:p>
        </p:txBody>
      </p:sp>
      <p:cxnSp>
        <p:nvCxnSpPr>
          <p:cNvPr id="50" name="直線單箭頭接點 49">
            <a:extLst>
              <a:ext uri="{FF2B5EF4-FFF2-40B4-BE49-F238E27FC236}">
                <a16:creationId xmlns:a16="http://schemas.microsoft.com/office/drawing/2014/main" id="{7ED26BA5-CC03-A6BA-AE5A-9188312D996A}"/>
              </a:ext>
            </a:extLst>
          </p:cNvPr>
          <p:cNvCxnSpPr/>
          <p:nvPr/>
        </p:nvCxnSpPr>
        <p:spPr>
          <a:xfrm>
            <a:off x="534988" y="4429125"/>
            <a:ext cx="357187" cy="158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單箭頭接點 59">
            <a:extLst>
              <a:ext uri="{FF2B5EF4-FFF2-40B4-BE49-F238E27FC236}">
                <a16:creationId xmlns:a16="http://schemas.microsoft.com/office/drawing/2014/main" id="{31A7C66C-CA63-34C6-9835-6C35922E0167}"/>
              </a:ext>
            </a:extLst>
          </p:cNvPr>
          <p:cNvCxnSpPr/>
          <p:nvPr/>
        </p:nvCxnSpPr>
        <p:spPr>
          <a:xfrm>
            <a:off x="2786063" y="2984500"/>
            <a:ext cx="428625" cy="158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單箭頭接點 61">
            <a:extLst>
              <a:ext uri="{FF2B5EF4-FFF2-40B4-BE49-F238E27FC236}">
                <a16:creationId xmlns:a16="http://schemas.microsoft.com/office/drawing/2014/main" id="{1356CA02-A74F-6418-3698-29F0E58A099F}"/>
              </a:ext>
            </a:extLst>
          </p:cNvPr>
          <p:cNvCxnSpPr/>
          <p:nvPr/>
        </p:nvCxnSpPr>
        <p:spPr>
          <a:xfrm>
            <a:off x="511175" y="5784850"/>
            <a:ext cx="357188" cy="158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矩形 62">
            <a:extLst>
              <a:ext uri="{FF2B5EF4-FFF2-40B4-BE49-F238E27FC236}">
                <a16:creationId xmlns:a16="http://schemas.microsoft.com/office/drawing/2014/main" id="{DD7BD864-54AF-8280-3159-D8253F218BF4}"/>
              </a:ext>
            </a:extLst>
          </p:cNvPr>
          <p:cNvSpPr/>
          <p:nvPr/>
        </p:nvSpPr>
        <p:spPr>
          <a:xfrm>
            <a:off x="857250" y="5419725"/>
            <a:ext cx="1928813" cy="601663"/>
          </a:xfrm>
          <a:prstGeom prst="rect">
            <a:avLst/>
          </a:prstGeom>
        </p:spPr>
        <p:style>
          <a:lnRef idx="2">
            <a:schemeClr val="accent6"/>
          </a:lnRef>
          <a:fillRef idx="1">
            <a:schemeClr val="lt1"/>
          </a:fillRef>
          <a:effectRef idx="0">
            <a:schemeClr val="accent6"/>
          </a:effectRef>
          <a:fontRef idx="minor">
            <a:schemeClr val="dk1"/>
          </a:fontRef>
        </p:style>
        <p:txBody>
          <a:bodyPr/>
          <a:lstStyle/>
          <a:p>
            <a:pPr eaLnBrk="1" hangingPunct="1">
              <a:defRPr/>
            </a:pPr>
            <a:r>
              <a:rPr lang="zh-TW" altLang="en-US" sz="3200" dirty="0">
                <a:solidFill>
                  <a:srgbClr val="800080"/>
                </a:solidFill>
                <a:latin typeface="標楷體" pitchFamily="65" charset="-120"/>
                <a:ea typeface="標楷體" pitchFamily="65" charset="-120"/>
              </a:rPr>
              <a:t>其他型態</a:t>
            </a:r>
            <a:endParaRPr lang="en-US" altLang="zh-TW" sz="3200" dirty="0">
              <a:solidFill>
                <a:srgbClr val="800080"/>
              </a:solidFill>
              <a:latin typeface="標楷體" pitchFamily="65" charset="-120"/>
              <a:ea typeface="標楷體" pitchFamily="65" charset="-120"/>
            </a:endParaRPr>
          </a:p>
        </p:txBody>
      </p:sp>
      <p:sp>
        <p:nvSpPr>
          <p:cNvPr id="57355" name="投影片編號版面配置區 11">
            <a:extLst>
              <a:ext uri="{FF2B5EF4-FFF2-40B4-BE49-F238E27FC236}">
                <a16:creationId xmlns:a16="http://schemas.microsoft.com/office/drawing/2014/main" id="{A2B6782F-AB7D-D834-34F0-B40BEC66A8B4}"/>
              </a:ext>
            </a:extLst>
          </p:cNvPr>
          <p:cNvSpPr>
            <a:spLocks noGrp="1"/>
          </p:cNvSpPr>
          <p:nvPr>
            <p:ph type="sldNum" sz="quarter" idx="10"/>
          </p:nvPr>
        </p:nvSpPr>
        <p:spPr bwMode="gray">
          <a:xfrm>
            <a:off x="67818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b="0"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spcBef>
                <a:spcPct val="0"/>
              </a:spcBef>
              <a:buClrTx/>
              <a:buFontTx/>
              <a:buNone/>
              <a:defRPr/>
            </a:pPr>
            <a:fld id="{5490AA89-ACB7-43E4-895D-336EA4BD1B28}" type="slidenum">
              <a:rPr lang="en-US" altLang="zh-TW" smtClean="0"/>
              <a:pPr>
                <a:spcBef>
                  <a:spcPct val="0"/>
                </a:spcBef>
                <a:buClrTx/>
                <a:buFontTx/>
                <a:buNone/>
                <a:defRPr/>
              </a:pPr>
              <a:t>22</a:t>
            </a:fld>
            <a:endParaRPr lang="zh-TW" altLang="en-US" sz="1200" b="0">
              <a:solidFill>
                <a:srgbClr val="898989"/>
              </a:solidFill>
              <a:latin typeface="Arial" panose="020B0604020202020204" pitchFamily="34" charset="0"/>
            </a:endParaRPr>
          </a:p>
        </p:txBody>
      </p:sp>
      <p:sp>
        <p:nvSpPr>
          <p:cNvPr id="13" name="頁尾版面配置區 12">
            <a:extLst>
              <a:ext uri="{FF2B5EF4-FFF2-40B4-BE49-F238E27FC236}">
                <a16:creationId xmlns:a16="http://schemas.microsoft.com/office/drawing/2014/main" id="{CCC18095-0DDA-612D-E87C-BA27B02C73E0}"/>
              </a:ext>
            </a:extLst>
          </p:cNvPr>
          <p:cNvSpPr>
            <a:spLocks noGrp="1"/>
          </p:cNvSpPr>
          <p:nvPr>
            <p:ph type="ftr" sz="quarter" idx="4294967295"/>
          </p:nvPr>
        </p:nvSpPr>
        <p:spPr>
          <a:xfrm>
            <a:off x="3124200" y="6356350"/>
            <a:ext cx="2895600" cy="365125"/>
          </a:xfrm>
          <a:prstGeom prst="rect">
            <a:avLst/>
          </a:prstGeom>
        </p:spPr>
        <p:txBody>
          <a:bodyPr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zh-TW" altLang="en-US" sz="1200">
              <a:solidFill>
                <a:srgbClr val="8E8F8B"/>
              </a:solidFill>
              <a:latin typeface="Verdana" panose="020B0604030504040204" pitchFamily="34" charset="0"/>
              <a:ea typeface="新細明體" panose="02020500000000000000" pitchFamily="18" charset="-120"/>
            </a:endParaRPr>
          </a:p>
        </p:txBody>
      </p:sp>
      <p:sp>
        <p:nvSpPr>
          <p:cNvPr id="57357" name="文字方塊 3">
            <a:extLst>
              <a:ext uri="{FF2B5EF4-FFF2-40B4-BE49-F238E27FC236}">
                <a16:creationId xmlns:a16="http://schemas.microsoft.com/office/drawing/2014/main" id="{40DCD8C7-BDDC-1AC2-DE17-4A088372A6A3}"/>
              </a:ext>
            </a:extLst>
          </p:cNvPr>
          <p:cNvSpPr txBox="1">
            <a:spLocks noChangeArrowheads="1"/>
          </p:cNvSpPr>
          <p:nvPr/>
        </p:nvSpPr>
        <p:spPr bwMode="auto">
          <a:xfrm>
            <a:off x="3247241" y="1033840"/>
            <a:ext cx="5233740" cy="2554545"/>
          </a:xfrm>
          <a:prstGeom prst="rect">
            <a:avLst/>
          </a:prstGeom>
          <a:noFill/>
          <a:ln w="762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開黃腔、言談中把主題帶到性、性別方面</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評論身材、衣著、外表給予有性意味或性別歧視的評價</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小鮮肉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小鮮奶</a:t>
            </a:r>
            <a:r>
              <a:rPr lang="en-US" altLang="zh-TW" sz="2000" dirty="0">
                <a:latin typeface="標楷體" panose="03000509000000000000" pitchFamily="65" charset="-120"/>
                <a:ea typeface="標楷體" panose="03000509000000000000" pitchFamily="65" charset="-120"/>
              </a:rPr>
              <a:t>?)</a:t>
            </a:r>
          </a:p>
          <a:p>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嘲笑性別特質</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很娘</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很</a:t>
            </a:r>
            <a:r>
              <a:rPr lang="en-US" altLang="zh-TW" sz="2000" dirty="0">
                <a:latin typeface="標楷體" panose="03000509000000000000" pitchFamily="65" charset="-120"/>
                <a:ea typeface="標楷體" panose="03000509000000000000" pitchFamily="65" charset="-120"/>
              </a:rPr>
              <a:t>man?)</a:t>
            </a:r>
          </a:p>
          <a:p>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探詢他人或談論自己的性傾向、性隱私、性生活</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5.</a:t>
            </a:r>
            <a:r>
              <a:rPr lang="zh-TW" altLang="en-US" sz="2000" dirty="0">
                <a:latin typeface="標楷體" panose="03000509000000000000" pitchFamily="65" charset="-120"/>
                <a:ea typeface="標楷體" panose="03000509000000000000" pitchFamily="65" charset="-120"/>
              </a:rPr>
              <a:t>發表歧視性傾向的言詞</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6.</a:t>
            </a:r>
            <a:r>
              <a:rPr lang="zh-TW" altLang="en-US" sz="2000" dirty="0">
                <a:solidFill>
                  <a:srgbClr val="FF0000"/>
                </a:solidFill>
                <a:latin typeface="標楷體" panose="03000509000000000000" pitchFamily="65" charset="-120"/>
                <a:ea typeface="標楷體" panose="03000509000000000000" pitchFamily="65" charset="-120"/>
              </a:rPr>
              <a:t>性別錯稱</a:t>
            </a:r>
            <a:endParaRPr lang="en-US" altLang="zh-TW" sz="2000" dirty="0">
              <a:solidFill>
                <a:srgbClr val="FF0000"/>
              </a:solidFill>
              <a:latin typeface="標楷體" panose="03000509000000000000" pitchFamily="65" charset="-120"/>
              <a:ea typeface="標楷體" panose="03000509000000000000" pitchFamily="65" charset="-120"/>
            </a:endParaRPr>
          </a:p>
        </p:txBody>
      </p:sp>
      <p:sp>
        <p:nvSpPr>
          <p:cNvPr id="3" name="文字方塊 8">
            <a:extLst>
              <a:ext uri="{FF2B5EF4-FFF2-40B4-BE49-F238E27FC236}">
                <a16:creationId xmlns:a16="http://schemas.microsoft.com/office/drawing/2014/main" id="{310163B2-EB2B-0F26-E247-E2775DA46D14}"/>
              </a:ext>
            </a:extLst>
          </p:cNvPr>
          <p:cNvSpPr txBox="1">
            <a:spLocks noChangeArrowheads="1"/>
          </p:cNvSpPr>
          <p:nvPr/>
        </p:nvSpPr>
        <p:spPr bwMode="auto">
          <a:xfrm>
            <a:off x="3247241" y="3732683"/>
            <a:ext cx="5244069" cy="1015663"/>
          </a:xfrm>
          <a:prstGeom prst="rect">
            <a:avLst/>
          </a:prstGeom>
          <a:noFill/>
          <a:ln w="762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襲胸、摸臀、親吻或逾越他人身體界線之碰觸</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摸髮</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牽手</a:t>
            </a:r>
            <a:r>
              <a:rPr lang="en-US" altLang="zh-TW" sz="2000" dirty="0">
                <a:latin typeface="標楷體" panose="03000509000000000000" pitchFamily="65" charset="-120"/>
                <a:ea typeface="標楷體" panose="03000509000000000000" pitchFamily="65" charset="-120"/>
              </a:rPr>
              <a:t>?)</a:t>
            </a: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暴露身體部位</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露出股溝</a:t>
            </a:r>
            <a:r>
              <a:rPr lang="en-US" altLang="zh-TW" sz="2000" dirty="0">
                <a:latin typeface="標楷體" panose="03000509000000000000" pitchFamily="65" charset="-120"/>
                <a:ea typeface="標楷體" panose="03000509000000000000" pitchFamily="65" charset="-120"/>
              </a:rPr>
              <a:t>?)</a:t>
            </a:r>
          </a:p>
        </p:txBody>
      </p:sp>
      <p:cxnSp>
        <p:nvCxnSpPr>
          <p:cNvPr id="4" name="直線單箭頭接點 3">
            <a:extLst>
              <a:ext uri="{FF2B5EF4-FFF2-40B4-BE49-F238E27FC236}">
                <a16:creationId xmlns:a16="http://schemas.microsoft.com/office/drawing/2014/main" id="{D0388EA7-AAE2-36CD-6F71-36A178A78813}"/>
              </a:ext>
            </a:extLst>
          </p:cNvPr>
          <p:cNvCxnSpPr/>
          <p:nvPr/>
        </p:nvCxnSpPr>
        <p:spPr>
          <a:xfrm>
            <a:off x="2819802" y="4246682"/>
            <a:ext cx="428625" cy="158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文字方塊 4">
            <a:extLst>
              <a:ext uri="{FF2B5EF4-FFF2-40B4-BE49-F238E27FC236}">
                <a16:creationId xmlns:a16="http://schemas.microsoft.com/office/drawing/2014/main" id="{D67C68DD-0D18-2105-5071-7AE6F68D9436}"/>
              </a:ext>
            </a:extLst>
          </p:cNvPr>
          <p:cNvSpPr txBox="1">
            <a:spLocks noChangeArrowheads="1"/>
          </p:cNvSpPr>
          <p:nvPr/>
        </p:nvSpPr>
        <p:spPr bwMode="auto">
          <a:xfrm>
            <a:off x="3247241" y="4890628"/>
            <a:ext cx="5244069" cy="1323439"/>
          </a:xfrm>
          <a:prstGeom prst="rect">
            <a:avLst/>
          </a:prstGeom>
          <a:noFill/>
          <a:ln w="762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457200" indent="-457200">
              <a:buAutoNum type="arabicPeriod"/>
            </a:pPr>
            <a:r>
              <a:rPr lang="zh-TW" altLang="en-US" sz="2000" dirty="0">
                <a:latin typeface="標楷體" panose="03000509000000000000" pitchFamily="65" charset="-120"/>
                <a:ea typeface="標楷體" panose="03000509000000000000" pitchFamily="65" charset="-120"/>
              </a:rPr>
              <a:t>過度追求</a:t>
            </a:r>
            <a:endParaRPr lang="en-US" altLang="zh-TW" sz="2000" dirty="0">
              <a:latin typeface="標楷體" panose="03000509000000000000" pitchFamily="65" charset="-120"/>
              <a:ea typeface="標楷體" panose="03000509000000000000" pitchFamily="65" charset="-120"/>
            </a:endParaRPr>
          </a:p>
          <a:p>
            <a:pPr marL="457200" indent="-457200">
              <a:buAutoNum type="arabicPeriod"/>
            </a:pPr>
            <a:r>
              <a:rPr lang="zh-TW" altLang="en-US" sz="2000" dirty="0">
                <a:latin typeface="標楷體" panose="03000509000000000000" pitchFamily="65" charset="-120"/>
                <a:ea typeface="標楷體" panose="03000509000000000000" pitchFamily="65" charset="-120"/>
              </a:rPr>
              <a:t>跟蹤騷擾</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 展示或傳閱色情圖片、影音或騷擾文字</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 偷窺、偷拍</a:t>
            </a:r>
          </a:p>
        </p:txBody>
      </p:sp>
      <p:cxnSp>
        <p:nvCxnSpPr>
          <p:cNvPr id="6" name="直線單箭頭接點 5">
            <a:extLst>
              <a:ext uri="{FF2B5EF4-FFF2-40B4-BE49-F238E27FC236}">
                <a16:creationId xmlns:a16="http://schemas.microsoft.com/office/drawing/2014/main" id="{11ADD409-66C9-BA7D-D080-B9CA6E2B9170}"/>
              </a:ext>
            </a:extLst>
          </p:cNvPr>
          <p:cNvCxnSpPr/>
          <p:nvPr/>
        </p:nvCxnSpPr>
        <p:spPr>
          <a:xfrm>
            <a:off x="2802339" y="5661248"/>
            <a:ext cx="428625" cy="1587"/>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810" y="714375"/>
            <a:ext cx="8076790" cy="533400"/>
          </a:xfrm>
        </p:spPr>
        <p:txBody>
          <a:bodyPr/>
          <a:lstStyle/>
          <a:p>
            <a:r>
              <a:rPr lang="zh-TW" altLang="en-US" dirty="0"/>
              <a:t>個案中認定標準</a:t>
            </a:r>
            <a:r>
              <a:rPr lang="en-US" altLang="zh-TW" dirty="0"/>
              <a:t>? (</a:t>
            </a:r>
            <a:r>
              <a:rPr lang="zh-TW" altLang="en-US" dirty="0"/>
              <a:t>性騷擾施行細則第</a:t>
            </a:r>
            <a:r>
              <a:rPr lang="en-US" altLang="zh-TW" dirty="0"/>
              <a:t>2</a:t>
            </a:r>
            <a:r>
              <a:rPr lang="zh-TW" altLang="en-US" dirty="0"/>
              <a:t>條、性工法第</a:t>
            </a:r>
            <a:r>
              <a:rPr lang="en-US" altLang="zh-TW" dirty="0"/>
              <a:t>12</a:t>
            </a:r>
            <a:r>
              <a:rPr lang="zh-TW" altLang="en-US" dirty="0"/>
              <a:t>條第</a:t>
            </a:r>
            <a:r>
              <a:rPr lang="en-US" altLang="zh-TW" dirty="0"/>
              <a:t>4</a:t>
            </a:r>
            <a:r>
              <a:rPr lang="zh-TW" altLang="en-US" dirty="0"/>
              <a:t>項</a:t>
            </a:r>
            <a:r>
              <a:rPr lang="en-US" altLang="zh-TW" dirty="0"/>
              <a:t>)</a:t>
            </a:r>
            <a:endParaRPr lang="zh-TW" altLang="en-US" dirty="0"/>
          </a:p>
        </p:txBody>
      </p:sp>
      <p:sp>
        <p:nvSpPr>
          <p:cNvPr id="3" name="內容版面配置區 2"/>
          <p:cNvSpPr>
            <a:spLocks noGrp="1"/>
          </p:cNvSpPr>
          <p:nvPr>
            <p:ph idx="1"/>
          </p:nvPr>
        </p:nvSpPr>
        <p:spPr>
          <a:xfrm>
            <a:off x="457200" y="1693862"/>
            <a:ext cx="8153400" cy="4630738"/>
          </a:xfrm>
        </p:spPr>
        <p:txBody>
          <a:bodyPr/>
          <a:lstStyle/>
          <a:p>
            <a:r>
              <a:rPr lang="zh-TW" altLang="en-US" dirty="0"/>
              <a:t>性騷擾之認定，應就個案審酌事件發生之背景、環境、當事人之關係、行為人之言詞、行為及相對人之認知等具體事實為之。</a:t>
            </a:r>
          </a:p>
        </p:txBody>
      </p:sp>
      <p:sp>
        <p:nvSpPr>
          <p:cNvPr id="4" name="日期版面配置區 3"/>
          <p:cNvSpPr>
            <a:spLocks noGrp="1"/>
          </p:cNvSpPr>
          <p:nvPr>
            <p:ph type="dt" sz="half" idx="4294967295"/>
          </p:nvPr>
        </p:nvSpPr>
        <p:spPr>
          <a:xfrm rot="5400000">
            <a:off x="7589045" y="1081882"/>
            <a:ext cx="2011363" cy="384175"/>
          </a:xfrm>
          <a:prstGeom prst="rect">
            <a:avLst/>
          </a:prstGeom>
        </p:spPr>
        <p:txBody>
          <a:bodyPr/>
          <a:lstStyle/>
          <a:p>
            <a:fld id="{DAB0F33B-3526-4D61-8B1C-E541A3AF67EE}" type="datetime1">
              <a:rPr lang="en-US" altLang="zh-TW" smtClean="0"/>
              <a:t>5/13/2025</a:t>
            </a:fld>
            <a:endParaRPr lang="en-US" dirty="0"/>
          </a:p>
        </p:txBody>
      </p:sp>
      <p:sp>
        <p:nvSpPr>
          <p:cNvPr id="5" name="頁尾版面配置區 4"/>
          <p:cNvSpPr>
            <a:spLocks noGrp="1"/>
          </p:cNvSpPr>
          <p:nvPr>
            <p:ph type="ftr" sz="quarter" idx="4294967295"/>
          </p:nvPr>
        </p:nvSpPr>
        <p:spPr>
          <a:xfrm>
            <a:off x="8129588" y="5734051"/>
            <a:ext cx="609600" cy="520700"/>
          </a:xfrm>
          <a:prstGeom prst="rect">
            <a:avLst/>
          </a:prstGeom>
        </p:spPr>
        <p:txBody>
          <a:bodyPr/>
          <a:lstStyle/>
          <a:p>
            <a:endParaRPr lang="en-US" dirty="0"/>
          </a:p>
        </p:txBody>
      </p:sp>
      <p:sp>
        <p:nvSpPr>
          <p:cNvPr id="6" name="內容版面配置區 6"/>
          <p:cNvSpPr txBox="1">
            <a:spLocks/>
          </p:cNvSpPr>
          <p:nvPr/>
        </p:nvSpPr>
        <p:spPr>
          <a:xfrm>
            <a:off x="533810" y="3468035"/>
            <a:ext cx="1759604" cy="2107333"/>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lIns="121900" tIns="121900" rIns="121900" bIns="121900" anchor="ctr"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28324A"/>
              </a:buClr>
              <a:buSzPct val="100000"/>
              <a:buFont typeface="Source Sans Pro"/>
              <a:buChar char="◉"/>
              <a:defRPr sz="2000" b="0" i="0" u="none" strike="noStrike" cap="none">
                <a:solidFill>
                  <a:srgbClr val="28324A"/>
                </a:solidFill>
                <a:latin typeface="Source Sans Pro"/>
                <a:ea typeface="Source Sans Pro"/>
                <a:cs typeface="Source Sans Pro"/>
                <a:sym typeface="Source Sans Pro"/>
              </a:defRPr>
            </a:lvl1pPr>
            <a:lvl2pPr marR="0" lvl="1" algn="l" rtl="0">
              <a:lnSpc>
                <a:spcPct val="100000"/>
              </a:lnSpc>
              <a:spcBef>
                <a:spcPts val="480"/>
              </a:spcBef>
              <a:spcAft>
                <a:spcPts val="0"/>
              </a:spcAft>
              <a:buClr>
                <a:srgbClr val="28324A"/>
              </a:buClr>
              <a:buSzPct val="100000"/>
              <a:buFont typeface="Source Sans Pro"/>
              <a:buChar char="◉"/>
              <a:defRPr sz="1800" b="0" i="0" u="none" strike="noStrike" cap="none">
                <a:solidFill>
                  <a:srgbClr val="28324A"/>
                </a:solidFill>
                <a:latin typeface="Source Sans Pro"/>
                <a:ea typeface="Source Sans Pro"/>
                <a:cs typeface="Source Sans Pro"/>
                <a:sym typeface="Source Sans Pro"/>
              </a:defRPr>
            </a:lvl2pPr>
            <a:lvl3pPr marR="0" lvl="2" algn="l" rtl="0">
              <a:lnSpc>
                <a:spcPct val="100000"/>
              </a:lnSpc>
              <a:spcBef>
                <a:spcPts val="48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3pPr>
            <a:lvl4pPr marR="0" lvl="3"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4pPr>
            <a:lvl5pPr marR="0" lvl="4"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5pPr>
            <a:lvl6pPr marR="0" lvl="5"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6pPr>
            <a:lvl7pPr marR="0" lvl="6"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7pPr>
            <a:lvl8pPr marR="0" lvl="7"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8pPr>
            <a:lvl9pPr marR="0" lvl="8"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9pPr>
          </a:lstStyle>
          <a:p>
            <a:pPr algn="ctr">
              <a:buNone/>
              <a:defRPr/>
            </a:pPr>
            <a:r>
              <a:rPr lang="zh-TW" altLang="en-US" sz="2400" dirty="0"/>
              <a:t>事件發生之背景、工作環境</a:t>
            </a:r>
            <a:endParaRPr lang="zh-TW" altLang="en-US" sz="2400" b="1" dirty="0">
              <a:solidFill>
                <a:srgbClr val="0D0D0D"/>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內容版面配置區 6"/>
          <p:cNvSpPr txBox="1">
            <a:spLocks/>
          </p:cNvSpPr>
          <p:nvPr/>
        </p:nvSpPr>
        <p:spPr>
          <a:xfrm>
            <a:off x="2461483" y="3445218"/>
            <a:ext cx="1759604" cy="2107333"/>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lIns="121900" tIns="121900" rIns="121900" bIns="121900" anchor="ctr"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28324A"/>
              </a:buClr>
              <a:buSzPct val="100000"/>
              <a:buFont typeface="Source Sans Pro"/>
              <a:buChar char="◉"/>
              <a:defRPr sz="2000" b="0" i="0" u="none" strike="noStrike" cap="none">
                <a:solidFill>
                  <a:srgbClr val="28324A"/>
                </a:solidFill>
                <a:latin typeface="Source Sans Pro"/>
                <a:ea typeface="Source Sans Pro"/>
                <a:cs typeface="Source Sans Pro"/>
                <a:sym typeface="Source Sans Pro"/>
              </a:defRPr>
            </a:lvl1pPr>
            <a:lvl2pPr marR="0" lvl="1" algn="l" rtl="0">
              <a:lnSpc>
                <a:spcPct val="100000"/>
              </a:lnSpc>
              <a:spcBef>
                <a:spcPts val="480"/>
              </a:spcBef>
              <a:spcAft>
                <a:spcPts val="0"/>
              </a:spcAft>
              <a:buClr>
                <a:srgbClr val="28324A"/>
              </a:buClr>
              <a:buSzPct val="100000"/>
              <a:buFont typeface="Source Sans Pro"/>
              <a:buChar char="◉"/>
              <a:defRPr sz="1800" b="0" i="0" u="none" strike="noStrike" cap="none">
                <a:solidFill>
                  <a:srgbClr val="28324A"/>
                </a:solidFill>
                <a:latin typeface="Source Sans Pro"/>
                <a:ea typeface="Source Sans Pro"/>
                <a:cs typeface="Source Sans Pro"/>
                <a:sym typeface="Source Sans Pro"/>
              </a:defRPr>
            </a:lvl2pPr>
            <a:lvl3pPr marR="0" lvl="2" algn="l" rtl="0">
              <a:lnSpc>
                <a:spcPct val="100000"/>
              </a:lnSpc>
              <a:spcBef>
                <a:spcPts val="48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3pPr>
            <a:lvl4pPr marR="0" lvl="3"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4pPr>
            <a:lvl5pPr marR="0" lvl="4"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5pPr>
            <a:lvl6pPr marR="0" lvl="5"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6pPr>
            <a:lvl7pPr marR="0" lvl="6"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7pPr>
            <a:lvl8pPr marR="0" lvl="7"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8pPr>
            <a:lvl9pPr marR="0" lvl="8"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9pPr>
          </a:lstStyle>
          <a:p>
            <a:pPr algn="ctr">
              <a:buNone/>
              <a:defRPr/>
            </a:pPr>
            <a:r>
              <a:rPr lang="zh-TW" altLang="en-US" sz="2400" dirty="0"/>
              <a:t>當事人之關係</a:t>
            </a:r>
            <a:endParaRPr lang="zh-TW" altLang="en-US" sz="2400" b="1" dirty="0">
              <a:solidFill>
                <a:srgbClr val="0D0D0D"/>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8" name="內容版面配置區 6"/>
          <p:cNvSpPr txBox="1">
            <a:spLocks/>
          </p:cNvSpPr>
          <p:nvPr/>
        </p:nvSpPr>
        <p:spPr>
          <a:xfrm>
            <a:off x="4546051" y="3445218"/>
            <a:ext cx="1759604" cy="2107333"/>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lIns="121900" tIns="121900" rIns="121900" bIns="121900" anchor="ctr"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28324A"/>
              </a:buClr>
              <a:buSzPct val="100000"/>
              <a:buFont typeface="Source Sans Pro"/>
              <a:buChar char="◉"/>
              <a:defRPr sz="2000" b="0" i="0" u="none" strike="noStrike" cap="none">
                <a:solidFill>
                  <a:srgbClr val="28324A"/>
                </a:solidFill>
                <a:latin typeface="Source Sans Pro"/>
                <a:ea typeface="Source Sans Pro"/>
                <a:cs typeface="Source Sans Pro"/>
                <a:sym typeface="Source Sans Pro"/>
              </a:defRPr>
            </a:lvl1pPr>
            <a:lvl2pPr marR="0" lvl="1" algn="l" rtl="0">
              <a:lnSpc>
                <a:spcPct val="100000"/>
              </a:lnSpc>
              <a:spcBef>
                <a:spcPts val="480"/>
              </a:spcBef>
              <a:spcAft>
                <a:spcPts val="0"/>
              </a:spcAft>
              <a:buClr>
                <a:srgbClr val="28324A"/>
              </a:buClr>
              <a:buSzPct val="100000"/>
              <a:buFont typeface="Source Sans Pro"/>
              <a:buChar char="◉"/>
              <a:defRPr sz="1800" b="0" i="0" u="none" strike="noStrike" cap="none">
                <a:solidFill>
                  <a:srgbClr val="28324A"/>
                </a:solidFill>
                <a:latin typeface="Source Sans Pro"/>
                <a:ea typeface="Source Sans Pro"/>
                <a:cs typeface="Source Sans Pro"/>
                <a:sym typeface="Source Sans Pro"/>
              </a:defRPr>
            </a:lvl2pPr>
            <a:lvl3pPr marR="0" lvl="2" algn="l" rtl="0">
              <a:lnSpc>
                <a:spcPct val="100000"/>
              </a:lnSpc>
              <a:spcBef>
                <a:spcPts val="48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3pPr>
            <a:lvl4pPr marR="0" lvl="3"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4pPr>
            <a:lvl5pPr marR="0" lvl="4"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5pPr>
            <a:lvl6pPr marR="0" lvl="5"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6pPr>
            <a:lvl7pPr marR="0" lvl="6"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7pPr>
            <a:lvl8pPr marR="0" lvl="7"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8pPr>
            <a:lvl9pPr marR="0" lvl="8"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9pPr>
          </a:lstStyle>
          <a:p>
            <a:pPr algn="ctr">
              <a:buNone/>
              <a:defRPr/>
            </a:pPr>
            <a:r>
              <a:rPr lang="zh-TW" altLang="en-US" sz="2400" dirty="0"/>
              <a:t>行為人之言詞、行為</a:t>
            </a:r>
            <a:endParaRPr lang="zh-TW" altLang="en-US" sz="2400" b="1" dirty="0">
              <a:solidFill>
                <a:srgbClr val="0D0D0D"/>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 name="內容版面配置區 6"/>
          <p:cNvSpPr txBox="1">
            <a:spLocks/>
          </p:cNvSpPr>
          <p:nvPr/>
        </p:nvSpPr>
        <p:spPr>
          <a:xfrm>
            <a:off x="6444208" y="3429000"/>
            <a:ext cx="1759604" cy="2107333"/>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lIns="121900" tIns="121900" rIns="121900" bIns="121900" anchor="ctr"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28324A"/>
              </a:buClr>
              <a:buSzPct val="100000"/>
              <a:buFont typeface="Source Sans Pro"/>
              <a:buChar char="◉"/>
              <a:defRPr sz="2000" b="0" i="0" u="none" strike="noStrike" cap="none">
                <a:solidFill>
                  <a:srgbClr val="28324A"/>
                </a:solidFill>
                <a:latin typeface="Source Sans Pro"/>
                <a:ea typeface="Source Sans Pro"/>
                <a:cs typeface="Source Sans Pro"/>
                <a:sym typeface="Source Sans Pro"/>
              </a:defRPr>
            </a:lvl1pPr>
            <a:lvl2pPr marR="0" lvl="1" algn="l" rtl="0">
              <a:lnSpc>
                <a:spcPct val="100000"/>
              </a:lnSpc>
              <a:spcBef>
                <a:spcPts val="480"/>
              </a:spcBef>
              <a:spcAft>
                <a:spcPts val="0"/>
              </a:spcAft>
              <a:buClr>
                <a:srgbClr val="28324A"/>
              </a:buClr>
              <a:buSzPct val="100000"/>
              <a:buFont typeface="Source Sans Pro"/>
              <a:buChar char="◉"/>
              <a:defRPr sz="1800" b="0" i="0" u="none" strike="noStrike" cap="none">
                <a:solidFill>
                  <a:srgbClr val="28324A"/>
                </a:solidFill>
                <a:latin typeface="Source Sans Pro"/>
                <a:ea typeface="Source Sans Pro"/>
                <a:cs typeface="Source Sans Pro"/>
                <a:sym typeface="Source Sans Pro"/>
              </a:defRPr>
            </a:lvl2pPr>
            <a:lvl3pPr marR="0" lvl="2" algn="l" rtl="0">
              <a:lnSpc>
                <a:spcPct val="100000"/>
              </a:lnSpc>
              <a:spcBef>
                <a:spcPts val="48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3pPr>
            <a:lvl4pPr marR="0" lvl="3"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4pPr>
            <a:lvl5pPr marR="0" lvl="4"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5pPr>
            <a:lvl6pPr marR="0" lvl="5"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6pPr>
            <a:lvl7pPr marR="0" lvl="6"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7pPr>
            <a:lvl8pPr marR="0" lvl="7"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8pPr>
            <a:lvl9pPr marR="0" lvl="8" algn="l" rtl="0">
              <a:lnSpc>
                <a:spcPct val="100000"/>
              </a:lnSpc>
              <a:spcBef>
                <a:spcPts val="360"/>
              </a:spcBef>
              <a:spcAft>
                <a:spcPts val="0"/>
              </a:spcAft>
              <a:buClr>
                <a:srgbClr val="28324A"/>
              </a:buClr>
              <a:buSzPct val="100000"/>
              <a:buFont typeface="Source Sans Pro"/>
              <a:buNone/>
              <a:defRPr sz="1800" b="0" i="0" u="none" strike="noStrike" cap="none">
                <a:solidFill>
                  <a:srgbClr val="28324A"/>
                </a:solidFill>
                <a:latin typeface="Source Sans Pro"/>
                <a:ea typeface="Source Sans Pro"/>
                <a:cs typeface="Source Sans Pro"/>
                <a:sym typeface="Source Sans Pro"/>
              </a:defRPr>
            </a:lvl9pPr>
          </a:lstStyle>
          <a:p>
            <a:pPr algn="ctr">
              <a:buNone/>
              <a:defRPr/>
            </a:pPr>
            <a:r>
              <a:rPr lang="zh-TW" altLang="en-US" sz="2400" dirty="0"/>
              <a:t>被害人之認知</a:t>
            </a:r>
            <a:endParaRPr lang="zh-TW" altLang="en-US" sz="2400" b="1" dirty="0">
              <a:solidFill>
                <a:srgbClr val="0D0D0D"/>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62408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ppt_h/2"/>
                                          </p:val>
                                        </p:tav>
                                        <p:tav tm="100000">
                                          <p:val>
                                            <p:strVal val="#ppt_y"/>
                                          </p:val>
                                        </p:tav>
                                      </p:tavLst>
                                    </p:anim>
                                    <p:anim calcmode="lin" valueType="num">
                                      <p:cBhvr>
                                        <p:cTn id="17" dur="500" fill="hold"/>
                                        <p:tgtEl>
                                          <p:spTgt spid="7"/>
                                        </p:tgtEl>
                                        <p:attrNameLst>
                                          <p:attrName>ppt_w</p:attrName>
                                        </p:attrNameLst>
                                      </p:cBhvr>
                                      <p:tavLst>
                                        <p:tav tm="0">
                                          <p:val>
                                            <p:strVal val="#ppt_w"/>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ppt_h/2"/>
                                          </p:val>
                                        </p:tav>
                                        <p:tav tm="100000">
                                          <p:val>
                                            <p:strVal val="#ppt_y"/>
                                          </p:val>
                                        </p:tav>
                                      </p:tavLst>
                                    </p:anim>
                                    <p:anim calcmode="lin" valueType="num">
                                      <p:cBhvr>
                                        <p:cTn id="25" dur="500" fill="hold"/>
                                        <p:tgtEl>
                                          <p:spTgt spid="8"/>
                                        </p:tgtEl>
                                        <p:attrNameLst>
                                          <p:attrName>ppt_w</p:attrName>
                                        </p:attrNameLst>
                                      </p:cBhvr>
                                      <p:tavLst>
                                        <p:tav tm="0">
                                          <p:val>
                                            <p:strVal val="#ppt_w"/>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ppt_h/2"/>
                                          </p:val>
                                        </p:tav>
                                        <p:tav tm="100000">
                                          <p:val>
                                            <p:strVal val="#ppt_y"/>
                                          </p:val>
                                        </p:tav>
                                      </p:tavLst>
                                    </p:anim>
                                    <p:anim calcmode="lin" valueType="num">
                                      <p:cBhvr>
                                        <p:cTn id="33" dur="500" fill="hold"/>
                                        <p:tgtEl>
                                          <p:spTgt spid="9"/>
                                        </p:tgtEl>
                                        <p:attrNameLst>
                                          <p:attrName>ppt_w</p:attrName>
                                        </p:attrNameLst>
                                      </p:cBhvr>
                                      <p:tavLst>
                                        <p:tav tm="0">
                                          <p:val>
                                            <p:strVal val="#ppt_w"/>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5301F2-91AE-E2A2-0A45-1859A7B980A9}"/>
              </a:ext>
            </a:extLst>
          </p:cNvPr>
          <p:cNvSpPr>
            <a:spLocks noGrp="1"/>
          </p:cNvSpPr>
          <p:nvPr>
            <p:ph type="title"/>
          </p:nvPr>
        </p:nvSpPr>
        <p:spPr>
          <a:xfrm>
            <a:off x="611560" y="714375"/>
            <a:ext cx="7999040" cy="533400"/>
          </a:xfrm>
        </p:spPr>
        <p:txBody>
          <a:bodyPr/>
          <a:lstStyle/>
          <a:p>
            <a:r>
              <a:rPr lang="zh-TW" altLang="en-US" dirty="0"/>
              <a:t>臺灣臺北地方法院</a:t>
            </a:r>
            <a:r>
              <a:rPr lang="en-US" altLang="zh-TW" dirty="0"/>
              <a:t>112</a:t>
            </a:r>
            <a:r>
              <a:rPr lang="zh-TW" altLang="en-US" dirty="0"/>
              <a:t>簡上</a:t>
            </a:r>
            <a:r>
              <a:rPr lang="en-US" altLang="zh-TW" dirty="0"/>
              <a:t>187</a:t>
            </a:r>
            <a:r>
              <a:rPr lang="zh-TW" altLang="en-US" dirty="0"/>
              <a:t>民事判決</a:t>
            </a:r>
          </a:p>
        </p:txBody>
      </p:sp>
      <p:sp>
        <p:nvSpPr>
          <p:cNvPr id="3" name="內容版面配置區 2">
            <a:extLst>
              <a:ext uri="{FF2B5EF4-FFF2-40B4-BE49-F238E27FC236}">
                <a16:creationId xmlns:a16="http://schemas.microsoft.com/office/drawing/2014/main" id="{EE31E4D2-893C-56EE-12AE-1910CE608BCE}"/>
              </a:ext>
            </a:extLst>
          </p:cNvPr>
          <p:cNvSpPr>
            <a:spLocks noGrp="1"/>
          </p:cNvSpPr>
          <p:nvPr>
            <p:ph idx="1"/>
          </p:nvPr>
        </p:nvSpPr>
        <p:spPr/>
        <p:txBody>
          <a:bodyPr/>
          <a:lstStyle/>
          <a:p>
            <a:r>
              <a:rPr lang="zh-TW" altLang="en-US" sz="2400" dirty="0"/>
              <a:t>就性騷擾之定義，另參酌性別平等教育法第</a:t>
            </a:r>
            <a:r>
              <a:rPr lang="en-US" altLang="zh-TW" sz="2400" dirty="0"/>
              <a:t>3</a:t>
            </a:r>
            <a:r>
              <a:rPr lang="zh-TW" altLang="en-US" sz="2400" dirty="0"/>
              <a:t>條之立法理由，可能包括「</a:t>
            </a:r>
            <a:r>
              <a:rPr lang="zh-TW" altLang="en-US" sz="2400" u="sng" dirty="0">
                <a:solidFill>
                  <a:srgbClr val="FF0000"/>
                </a:solidFill>
              </a:rPr>
              <a:t>被害人所不喜歡而與性有關之接觸，如，撫摸頭髮或肩膀、提出要求發生性行為或服務、性意味之言語或行為如三字經、黃色笑話、取笑異性身材、展示色情圖片、暴露狂等；性別歧視係指基於性別、性別特質、性取向所為而含有歧視之行為</a:t>
            </a:r>
            <a:r>
              <a:rPr lang="zh-TW" altLang="en-US" sz="2400" dirty="0"/>
              <a:t>」。本件上訴人主張被上訴人為性騷擾之情形，固無性別平等教育法之適用，惟因「性騷擾」本為不確定法律概念，可能構成之行為態樣眾多，為求具體認定之標準，本院認亦得參酌前揭性別平等教育法第</a:t>
            </a:r>
            <a:r>
              <a:rPr lang="en-US" altLang="zh-TW" sz="2400" dirty="0"/>
              <a:t>3</a:t>
            </a:r>
            <a:r>
              <a:rPr lang="zh-TW" altLang="en-US" sz="2400" dirty="0"/>
              <a:t>條揭示之性騷擾態樣例舉，以認定本件被上訴人行為是否構成性騷擾。則是否構成性騷擾，在法律層面而言，</a:t>
            </a:r>
            <a:r>
              <a:rPr lang="zh-TW" altLang="en-US" sz="2400" u="sng" dirty="0">
                <a:solidFill>
                  <a:srgbClr val="FF0000"/>
                </a:solidFill>
              </a:rPr>
              <a:t>應採取一般合理個人之客觀認定標準</a:t>
            </a:r>
            <a:r>
              <a:rPr lang="zh-TW" altLang="en-US" sz="2400" dirty="0"/>
              <a:t>，惟就被害人方面，應重視其主觀感受之認知。</a:t>
            </a:r>
          </a:p>
        </p:txBody>
      </p:sp>
    </p:spTree>
    <p:extLst>
      <p:ext uri="{BB962C8B-B14F-4D97-AF65-F5344CB8AC3E}">
        <p14:creationId xmlns:p14="http://schemas.microsoft.com/office/powerpoint/2010/main" val="2309832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767B07-447D-044F-8C69-56BCEA552D98}"/>
              </a:ext>
            </a:extLst>
          </p:cNvPr>
          <p:cNvSpPr>
            <a:spLocks noGrp="1"/>
          </p:cNvSpPr>
          <p:nvPr>
            <p:ph type="title"/>
          </p:nvPr>
        </p:nvSpPr>
        <p:spPr/>
        <p:txBody>
          <a:bodyPr/>
          <a:lstStyle/>
          <a:p>
            <a:r>
              <a:rPr lang="zh-TW" altLang="en-US" dirty="0"/>
              <a:t>摸肩、摟腰</a:t>
            </a:r>
            <a:r>
              <a:rPr lang="en-US" altLang="zh-TW" dirty="0"/>
              <a:t>1/2</a:t>
            </a:r>
            <a:endParaRPr lang="zh-TW" altLang="en-US" dirty="0"/>
          </a:p>
        </p:txBody>
      </p:sp>
      <p:sp>
        <p:nvSpPr>
          <p:cNvPr id="3" name="內容版面配置區 2">
            <a:extLst>
              <a:ext uri="{FF2B5EF4-FFF2-40B4-BE49-F238E27FC236}">
                <a16:creationId xmlns:a16="http://schemas.microsoft.com/office/drawing/2014/main" id="{C5715361-58ED-36C2-8ED2-976EC4AD7326}"/>
              </a:ext>
            </a:extLst>
          </p:cNvPr>
          <p:cNvSpPr>
            <a:spLocks noGrp="1"/>
          </p:cNvSpPr>
          <p:nvPr>
            <p:ph idx="1"/>
          </p:nvPr>
        </p:nvSpPr>
        <p:spPr/>
        <p:txBody>
          <a:bodyPr/>
          <a:lstStyle/>
          <a:p>
            <a:r>
              <a:rPr lang="zh-TW" altLang="en-US" sz="2000" b="0" i="0" dirty="0">
                <a:solidFill>
                  <a:srgbClr val="000000"/>
                </a:solidFill>
                <a:effectLst/>
                <a:latin typeface="Arial" panose="020B0604020202020204" pitchFamily="34" charset="0"/>
              </a:rPr>
              <a:t>臺北高等行政法院 </a:t>
            </a:r>
            <a:r>
              <a:rPr lang="en-US" altLang="zh-TW" sz="2000" b="0" i="0" dirty="0">
                <a:solidFill>
                  <a:srgbClr val="000000"/>
                </a:solidFill>
                <a:effectLst/>
                <a:latin typeface="Arial" panose="020B0604020202020204" pitchFamily="34" charset="0"/>
              </a:rPr>
              <a:t>108 </a:t>
            </a:r>
            <a:r>
              <a:rPr lang="zh-TW" altLang="en-US" sz="2000" b="0" i="0" dirty="0">
                <a:solidFill>
                  <a:srgbClr val="000000"/>
                </a:solidFill>
                <a:effectLst/>
                <a:latin typeface="Arial" panose="020B0604020202020204" pitchFamily="34" charset="0"/>
              </a:rPr>
              <a:t>年度訴字第 </a:t>
            </a:r>
            <a:r>
              <a:rPr lang="en-US" altLang="zh-TW" sz="2000" b="0" i="0" dirty="0">
                <a:solidFill>
                  <a:srgbClr val="000000"/>
                </a:solidFill>
                <a:effectLst/>
                <a:latin typeface="Arial" panose="020B0604020202020204" pitchFamily="34" charset="0"/>
              </a:rPr>
              <a:t>813 </a:t>
            </a:r>
            <a:r>
              <a:rPr lang="zh-TW" altLang="en-US" sz="2000" b="0" i="0" dirty="0">
                <a:solidFill>
                  <a:srgbClr val="000000"/>
                </a:solidFill>
                <a:effectLst/>
                <a:latin typeface="Arial" panose="020B0604020202020204" pitchFamily="34" charset="0"/>
              </a:rPr>
              <a:t>號判決</a:t>
            </a:r>
            <a:endParaRPr lang="en-US" altLang="zh-TW" sz="2000" b="0" i="0" dirty="0">
              <a:solidFill>
                <a:srgbClr val="000000"/>
              </a:solidFill>
              <a:effectLst/>
              <a:latin typeface="Arial" panose="020B0604020202020204" pitchFamily="34" charset="0"/>
            </a:endParaRPr>
          </a:p>
          <a:p>
            <a:r>
              <a:rPr lang="zh-TW" altLang="en-US" sz="2000" dirty="0"/>
              <a:t>性別工作平等法之立法目的既在維護職場內工作環境，避免受僱者因性騷擾產生被冒犯感受或形成敵意之工作環境。而</a:t>
            </a:r>
            <a:r>
              <a:rPr lang="zh-TW" altLang="en-US" sz="2000" u="sng" dirty="0">
                <a:solidFill>
                  <a:srgbClr val="FF0000"/>
                </a:solidFill>
              </a:rPr>
              <a:t>男性主管隨意碰觸女性下屬身體，應非我民情所許，依社會生活經驗常情，除非彼此間有特殊情誼，或女性下屬表示同意接受，否則一旦出現男性主管經常、隨意碰觸女性下屬身體，尤其敏感部位，顯有構成性騷擾可能，如例外認為不構成性騷擾，應提出社會足以普遍贊同之理由，始符事理</a:t>
            </a:r>
            <a:r>
              <a:rPr lang="zh-TW" altLang="en-US" sz="2000" dirty="0"/>
              <a:t>；雇主對此種性騷擾申訴應妥適認定，且非不能藉由一般通念判斷，自不須由主管機關事先訂立判定準則始能認定。再者，</a:t>
            </a:r>
            <a:r>
              <a:rPr lang="zh-TW" altLang="en-US" sz="2000" u="sng" dirty="0">
                <a:solidFill>
                  <a:srgbClr val="FF0000"/>
                </a:solidFill>
              </a:rPr>
              <a:t>性騷擾之發生具隱晦性，加害人多會避人耳目，甚至為隱蔽其加害行為，常凸顯與被害人相處和諧。又如被害人身處職位弱勢，可能因個性矜持或顧慮遭受孤立排擠，常未能於性騷擾當下及時抗議，也未必會主動打破表面和諧互動，直至未能繼續隱忍始向外揭露；從而，雇主於調查採證上，應盡力對職場內其他同事為訪談使真相顯露，並體察申訴者處境，亦不能僅因被申訴者或證人片面說詞，遽認定性騷擾不成立</a:t>
            </a:r>
            <a:r>
              <a:rPr lang="zh-TW" altLang="en-US" sz="2000" dirty="0"/>
              <a:t>。</a:t>
            </a:r>
          </a:p>
        </p:txBody>
      </p:sp>
    </p:spTree>
    <p:extLst>
      <p:ext uri="{BB962C8B-B14F-4D97-AF65-F5344CB8AC3E}">
        <p14:creationId xmlns:p14="http://schemas.microsoft.com/office/powerpoint/2010/main" val="2333337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655CF-1701-118D-B4D0-C8FA16D8D4B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BAD5168-43FC-9DAE-9088-52B9F7BAA492}"/>
              </a:ext>
            </a:extLst>
          </p:cNvPr>
          <p:cNvSpPr>
            <a:spLocks noGrp="1"/>
          </p:cNvSpPr>
          <p:nvPr>
            <p:ph type="title"/>
          </p:nvPr>
        </p:nvSpPr>
        <p:spPr/>
        <p:txBody>
          <a:bodyPr/>
          <a:lstStyle/>
          <a:p>
            <a:r>
              <a:rPr lang="zh-TW" altLang="en-US" dirty="0"/>
              <a:t>摸肩、摟腰</a:t>
            </a:r>
            <a:r>
              <a:rPr lang="en-US" altLang="zh-TW" dirty="0"/>
              <a:t>2/2</a:t>
            </a:r>
            <a:endParaRPr lang="zh-TW" altLang="en-US" dirty="0"/>
          </a:p>
        </p:txBody>
      </p:sp>
      <p:sp>
        <p:nvSpPr>
          <p:cNvPr id="3" name="內容版面配置區 2">
            <a:extLst>
              <a:ext uri="{FF2B5EF4-FFF2-40B4-BE49-F238E27FC236}">
                <a16:creationId xmlns:a16="http://schemas.microsoft.com/office/drawing/2014/main" id="{ED663D1E-B20D-AB03-E319-5EBC1ACFF8D2}"/>
              </a:ext>
            </a:extLst>
          </p:cNvPr>
          <p:cNvSpPr>
            <a:spLocks noGrp="1"/>
          </p:cNvSpPr>
          <p:nvPr>
            <p:ph idx="1"/>
          </p:nvPr>
        </p:nvSpPr>
        <p:spPr>
          <a:xfrm>
            <a:off x="457200" y="1412776"/>
            <a:ext cx="8153400" cy="4876800"/>
          </a:xfrm>
        </p:spPr>
        <p:txBody>
          <a:bodyPr/>
          <a:lstStyle/>
          <a:p>
            <a:r>
              <a:rPr lang="zh-TW" altLang="en-US" sz="2000" b="0" i="0" dirty="0">
                <a:solidFill>
                  <a:srgbClr val="000000"/>
                </a:solidFill>
                <a:effectLst/>
                <a:latin typeface="Arial" panose="020B0604020202020204" pitchFamily="34" charset="0"/>
              </a:rPr>
              <a:t>臺北高等行政法院 </a:t>
            </a:r>
            <a:r>
              <a:rPr lang="en-US" altLang="zh-TW" sz="2000" b="0" i="0" dirty="0">
                <a:solidFill>
                  <a:srgbClr val="000000"/>
                </a:solidFill>
                <a:effectLst/>
                <a:latin typeface="Arial" panose="020B0604020202020204" pitchFamily="34" charset="0"/>
              </a:rPr>
              <a:t>108 </a:t>
            </a:r>
            <a:r>
              <a:rPr lang="zh-TW" altLang="en-US" sz="2000" b="0" i="0" dirty="0">
                <a:solidFill>
                  <a:srgbClr val="000000"/>
                </a:solidFill>
                <a:effectLst/>
                <a:latin typeface="Arial" panose="020B0604020202020204" pitchFamily="34" charset="0"/>
              </a:rPr>
              <a:t>年度訴字第 </a:t>
            </a:r>
            <a:r>
              <a:rPr lang="en-US" altLang="zh-TW" sz="2000" b="0" i="0" dirty="0">
                <a:solidFill>
                  <a:srgbClr val="000000"/>
                </a:solidFill>
                <a:effectLst/>
                <a:latin typeface="Arial" panose="020B0604020202020204" pitchFamily="34" charset="0"/>
              </a:rPr>
              <a:t>813 </a:t>
            </a:r>
            <a:r>
              <a:rPr lang="zh-TW" altLang="en-US" sz="2000" b="0" i="0" dirty="0">
                <a:solidFill>
                  <a:srgbClr val="000000"/>
                </a:solidFill>
                <a:effectLst/>
                <a:latin typeface="Arial" panose="020B0604020202020204" pitchFamily="34" charset="0"/>
              </a:rPr>
              <a:t>號判決</a:t>
            </a:r>
            <a:endParaRPr lang="en-US" altLang="zh-TW" sz="2000" b="0" i="0" dirty="0">
              <a:solidFill>
                <a:srgbClr val="000000"/>
              </a:solidFill>
              <a:effectLst/>
              <a:latin typeface="Arial" panose="020B0604020202020204" pitchFamily="34" charset="0"/>
            </a:endParaRPr>
          </a:p>
          <a:p>
            <a:r>
              <a:rPr lang="zh-TW" altLang="en-US" sz="2000" dirty="0"/>
              <a:t>由證人甲、丙之訪談紀錄記載，原告委員會已認定申訴人確有遭拍肩、拍頭、摸腰、被申訴人欲同擠一張椅子，及申訴人亦曾抱怨、閃躲等情 節等事實存在，而</a:t>
            </a:r>
            <a:r>
              <a:rPr lang="zh-TW" altLang="en-US" sz="2000" u="sng" dirty="0">
                <a:solidFill>
                  <a:srgbClr val="FF0000"/>
                </a:solidFill>
              </a:rPr>
              <a:t>摸肩、摟腰已屬身體親密觸摸，已具性意味</a:t>
            </a:r>
            <a:r>
              <a:rPr lang="zh-TW" altLang="en-US" sz="2000" dirty="0"/>
              <a:t>，可屬身體敏感部位，申訴人既有閃躲，被申訴人此種逾越兩性社交互動應有分際，復為我民情所不容，綜觀顯足造成冒犯性之工作環境；況申訴人於申訴時強烈表達對此承受壓力、極不舒服，如原告調查後仍認為不成立性騷擾，提出社會通念足以普遍贊同之理由，始符事理判斷。</a:t>
            </a:r>
          </a:p>
        </p:txBody>
      </p:sp>
    </p:spTree>
    <p:extLst>
      <p:ext uri="{BB962C8B-B14F-4D97-AF65-F5344CB8AC3E}">
        <p14:creationId xmlns:p14="http://schemas.microsoft.com/office/powerpoint/2010/main" val="855590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5F3BD7-926E-B815-9D31-D5B655470FE5}"/>
              </a:ext>
            </a:extLst>
          </p:cNvPr>
          <p:cNvSpPr>
            <a:spLocks noGrp="1"/>
          </p:cNvSpPr>
          <p:nvPr>
            <p:ph type="title"/>
          </p:nvPr>
        </p:nvSpPr>
        <p:spPr/>
        <p:txBody>
          <a:bodyPr/>
          <a:lstStyle/>
          <a:p>
            <a:r>
              <a:rPr lang="zh-TW" altLang="en-US" dirty="0"/>
              <a:t>言語性騷擾</a:t>
            </a:r>
          </a:p>
        </p:txBody>
      </p:sp>
      <p:sp>
        <p:nvSpPr>
          <p:cNvPr id="3" name="內容版面配置區 2">
            <a:extLst>
              <a:ext uri="{FF2B5EF4-FFF2-40B4-BE49-F238E27FC236}">
                <a16:creationId xmlns:a16="http://schemas.microsoft.com/office/drawing/2014/main" id="{FB134A28-3F8D-35BF-5E03-49188DA33333}"/>
              </a:ext>
            </a:extLst>
          </p:cNvPr>
          <p:cNvSpPr>
            <a:spLocks noGrp="1"/>
          </p:cNvSpPr>
          <p:nvPr>
            <p:ph idx="1"/>
          </p:nvPr>
        </p:nvSpPr>
        <p:spPr/>
        <p:txBody>
          <a:bodyPr/>
          <a:lstStyle/>
          <a:p>
            <a:r>
              <a:rPr lang="zh-TW" altLang="en-US" dirty="0"/>
              <a:t>臺北高等行政法院 地方庭 </a:t>
            </a:r>
            <a:r>
              <a:rPr lang="en-US" altLang="zh-TW" dirty="0"/>
              <a:t>112 </a:t>
            </a:r>
            <a:r>
              <a:rPr lang="zh-TW" altLang="en-US" dirty="0"/>
              <a:t>年度簡字第 </a:t>
            </a:r>
            <a:r>
              <a:rPr lang="en-US" altLang="zh-TW" dirty="0"/>
              <a:t>158 </a:t>
            </a:r>
            <a:r>
              <a:rPr lang="zh-TW" altLang="en-US" dirty="0"/>
              <a:t>號確定判決</a:t>
            </a:r>
            <a:endParaRPr lang="en-US" altLang="zh-TW" dirty="0"/>
          </a:p>
          <a:p>
            <a:r>
              <a:rPr lang="zh-TW" altLang="en-US" dirty="0"/>
              <a:t>上開「妳去給幹」、「臭</a:t>
            </a:r>
            <a:r>
              <a:rPr lang="en-US" altLang="zh-TW" dirty="0"/>
              <a:t>78(</a:t>
            </a:r>
            <a:r>
              <a:rPr lang="zh-TW" altLang="en-US" dirty="0"/>
              <a:t>指女性之生殖器</a:t>
            </a:r>
            <a:r>
              <a:rPr lang="en-US" altLang="zh-TW" dirty="0"/>
              <a:t>)</a:t>
            </a:r>
            <a:r>
              <a:rPr lang="zh-TW" altLang="en-US" dirty="0"/>
              <a:t>」、「幹妳娘」均屬與性或性別有關之言詞，則原告對Ａ女實施違反其意願而與性或性別有關之言詞以侮辱Ａ女，致Ａ女產生遭羞辱、冒犯之感受，自損害Ａ女之人格尊嚴，該當行為時性騷擾防治法第</a:t>
            </a:r>
            <a:r>
              <a:rPr lang="en-US" altLang="zh-TW" dirty="0"/>
              <a:t>2</a:t>
            </a:r>
            <a:r>
              <a:rPr lang="zh-TW" altLang="en-US" dirty="0"/>
              <a:t>條第</a:t>
            </a:r>
            <a:r>
              <a:rPr lang="en-US" altLang="zh-TW" dirty="0"/>
              <a:t>2</a:t>
            </a:r>
            <a:r>
              <a:rPr lang="zh-TW" altLang="en-US" dirty="0"/>
              <a:t>款所稱性騷擾之要件無訛。</a:t>
            </a:r>
          </a:p>
        </p:txBody>
      </p:sp>
    </p:spTree>
    <p:extLst>
      <p:ext uri="{BB962C8B-B14F-4D97-AF65-F5344CB8AC3E}">
        <p14:creationId xmlns:p14="http://schemas.microsoft.com/office/powerpoint/2010/main" val="1579604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250C0F-B79E-3D49-8850-349AF3B7858F}"/>
              </a:ext>
            </a:extLst>
          </p:cNvPr>
          <p:cNvSpPr>
            <a:spLocks noGrp="1"/>
          </p:cNvSpPr>
          <p:nvPr>
            <p:ph type="title"/>
          </p:nvPr>
        </p:nvSpPr>
        <p:spPr>
          <a:xfrm>
            <a:off x="1043608" y="404664"/>
            <a:ext cx="7315200" cy="533400"/>
          </a:xfrm>
        </p:spPr>
        <p:txBody>
          <a:bodyPr/>
          <a:lstStyle/>
          <a:p>
            <a:r>
              <a:rPr lang="zh-TW" altLang="en-US" dirty="0"/>
              <a:t>其他身體隱私處</a:t>
            </a:r>
          </a:p>
        </p:txBody>
      </p:sp>
      <p:sp>
        <p:nvSpPr>
          <p:cNvPr id="3" name="內容版面配置區 2">
            <a:extLst>
              <a:ext uri="{FF2B5EF4-FFF2-40B4-BE49-F238E27FC236}">
                <a16:creationId xmlns:a16="http://schemas.microsoft.com/office/drawing/2014/main" id="{BAC8A043-A0BC-F18F-C1B4-93655D2DDC94}"/>
              </a:ext>
            </a:extLst>
          </p:cNvPr>
          <p:cNvSpPr>
            <a:spLocks noGrp="1"/>
          </p:cNvSpPr>
          <p:nvPr>
            <p:ph idx="1"/>
          </p:nvPr>
        </p:nvSpPr>
        <p:spPr>
          <a:xfrm>
            <a:off x="457200" y="1052736"/>
            <a:ext cx="8153400" cy="5038064"/>
          </a:xfrm>
        </p:spPr>
        <p:txBody>
          <a:bodyPr/>
          <a:lstStyle/>
          <a:p>
            <a:r>
              <a:rPr lang="zh-TW" altLang="en-US" sz="2000" dirty="0"/>
              <a:t>台灣高等法院</a:t>
            </a:r>
            <a:r>
              <a:rPr lang="en-US" altLang="zh-TW" sz="2000" dirty="0"/>
              <a:t>103</a:t>
            </a:r>
            <a:r>
              <a:rPr lang="zh-TW" altLang="en-US" sz="2000" dirty="0"/>
              <a:t>上易</a:t>
            </a:r>
            <a:r>
              <a:rPr lang="en-US" altLang="zh-TW" sz="2000" dirty="0"/>
              <a:t>1368</a:t>
            </a:r>
            <a:r>
              <a:rPr lang="zh-TW" altLang="en-US" sz="2000" dirty="0"/>
              <a:t>刑事判決</a:t>
            </a:r>
            <a:endParaRPr lang="en-US" altLang="zh-TW" sz="2000" dirty="0"/>
          </a:p>
          <a:p>
            <a:r>
              <a:rPr lang="zh-TW" altLang="en-US" sz="2000" dirty="0"/>
              <a:t>按前開條項例示禁止觸及他人身體部位如臀部、胸部，且為防免對被害人就其他身體部位之身體決定自由保護之疏漏，另規定以「其他身體隱私處」作為保護被害人身體決定自由客體之概括性補充規範，此所謂「其他身體隱私處」為不確定之法律概念，於</a:t>
            </a:r>
            <a:r>
              <a:rPr lang="zh-TW" altLang="en-US" sz="2000" u="sng" dirty="0"/>
              <a:t>客觀上固包括男女之生殖器、鼠蹊部等通常社會觀念中屬於身體隱私或性敏感部位</a:t>
            </a:r>
            <a:r>
              <a:rPr lang="zh-TW" altLang="en-US" sz="2000" dirty="0"/>
              <a:t>，然</a:t>
            </a:r>
            <a:r>
              <a:rPr lang="zh-TW" altLang="en-US" sz="2000" u="sng" dirty="0">
                <a:solidFill>
                  <a:srgbClr val="FF0000"/>
                </a:solidFill>
              </a:rPr>
              <a:t>因性騷擾犯行處罰之目的在於因行為人所為破壞被害人所享有關於性、性別等，與性有關之寧靜、不受干擾之平和狀態，是所謂「其他身體隱私處」，解釋上當非僅以該身體部位是否外露為斷，而係以該等身體部位如遭行為人親吻、擁抱或觸摸，該等作為是否與性有關，而足以引發被害人與性有關之寧靜、不受干擾之平和狀態遭受破壞以為認定，而此等認定應依社會通念及被害人個別情狀，並參酌個案審酌事件發生之背景、環境、當事人之關係、行為人之言詞、行為及相對人之認知等具體事實綜合判斷之</a:t>
            </a:r>
            <a:r>
              <a:rPr lang="zh-TW" altLang="en-US" sz="2000" dirty="0"/>
              <a:t>（性騷擾防治法施行細則第</a:t>
            </a:r>
            <a:r>
              <a:rPr lang="en-US" altLang="zh-TW" sz="2000" dirty="0"/>
              <a:t>2 </a:t>
            </a:r>
            <a:r>
              <a:rPr lang="zh-TW" altLang="en-US" sz="2000" dirty="0"/>
              <a:t>條法條參照），此由</a:t>
            </a:r>
            <a:r>
              <a:rPr lang="zh-TW" altLang="en-US" sz="2000" u="sng" dirty="0">
                <a:solidFill>
                  <a:srgbClr val="FF0000"/>
                </a:solidFill>
              </a:rPr>
              <a:t>如上司、部屬間偷襲摟腰、親吻嘴唇等接觸身體外露部位之行為，因帶有性暗示而屬調戲他人，且在該等身分關係下，因足以引發被害人有不舒服之感覺，依一般社會通念，應屬構成性騷擾之行為</a:t>
            </a:r>
            <a:r>
              <a:rPr lang="zh-TW" altLang="en-US" sz="2000" dirty="0"/>
              <a:t>，觀之益明。</a:t>
            </a:r>
            <a:endParaRPr lang="en-US" altLang="zh-TW" sz="2000" dirty="0"/>
          </a:p>
        </p:txBody>
      </p:sp>
    </p:spTree>
    <p:extLst>
      <p:ext uri="{BB962C8B-B14F-4D97-AF65-F5344CB8AC3E}">
        <p14:creationId xmlns:p14="http://schemas.microsoft.com/office/powerpoint/2010/main" val="1340569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5DFBCC-3F42-2836-5B1A-9F8BF89F81C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88F62DF-7FEF-CC60-C26E-3C1D2725E7E9}"/>
              </a:ext>
            </a:extLst>
          </p:cNvPr>
          <p:cNvSpPr>
            <a:spLocks noGrp="1"/>
          </p:cNvSpPr>
          <p:nvPr>
            <p:ph idx="1"/>
          </p:nvPr>
        </p:nvSpPr>
        <p:spPr>
          <a:xfrm>
            <a:off x="457200" y="1124744"/>
            <a:ext cx="8153400" cy="5199856"/>
          </a:xfrm>
        </p:spPr>
        <p:txBody>
          <a:bodyPr/>
          <a:lstStyle/>
          <a:p>
            <a:r>
              <a:rPr lang="zh-TW" altLang="en-US" sz="2000" dirty="0"/>
              <a:t>而查，</a:t>
            </a:r>
            <a:r>
              <a:rPr lang="zh-TW" altLang="en-US" sz="2000" u="sng" dirty="0">
                <a:solidFill>
                  <a:srgbClr val="FF0000"/>
                </a:solidFill>
              </a:rPr>
              <a:t>小腿及腳趾非我國一般正常禮儀下所得任意撫摸碰觸之身體部位，甚至碰觸小腿及親吻腳趾之動作，不乏在男女間之親密行為中，被作為帶有性含意、性暗示之挑逗、調戲舉動</a:t>
            </a:r>
            <a:r>
              <a:rPr lang="zh-TW" altLang="en-US" sz="2000" dirty="0"/>
              <a:t>，是以，如他人以性騷擾之犯意，未經本人同意而刻意就該等部位為帶有性暗示之不當碰觸，適足以引起本人嫌惡之感，自應認係前揭條文所稱身體隱私部位，本案被告與告訴人僅為一般朋友關係，其先與告訴人交談有關猛男秀中猛男親吻女客腳趾之性相關話題，復稱讚告訴人腳趾很漂亮而為帶有性暗示之調戲言語，旋即乘告訴人不及抗拒之際，抓起告訴人腳踝，並作勢親吻腳趾，足認被告主觀上確有為性騷擾之意圖，又因未達強制猥褻之程度，揆諸前開說明，核被告所為，係犯性騷擾防治法第 </a:t>
            </a:r>
            <a:r>
              <a:rPr lang="en-US" altLang="zh-TW" sz="2000" dirty="0"/>
              <a:t>25</a:t>
            </a:r>
            <a:r>
              <a:rPr lang="zh-TW" altLang="en-US" sz="2000" dirty="0"/>
              <a:t>條第</a:t>
            </a:r>
            <a:r>
              <a:rPr lang="en-US" altLang="zh-TW" sz="2000" dirty="0"/>
              <a:t>1 </a:t>
            </a:r>
            <a:r>
              <a:rPr lang="zh-TW" altLang="en-US" sz="2000" dirty="0"/>
              <a:t>項之意圖性騷擾，乘人不及抗拒而為觸摸其他身體隱私部位罪，公訴意旨認被告係犯刑法第</a:t>
            </a:r>
            <a:r>
              <a:rPr lang="en-US" altLang="zh-TW" sz="2000" dirty="0"/>
              <a:t>304 </a:t>
            </a:r>
            <a:r>
              <a:rPr lang="zh-TW" altLang="en-US" sz="2000" dirty="0"/>
              <a:t>條第</a:t>
            </a:r>
            <a:r>
              <a:rPr lang="en-US" altLang="zh-TW" sz="2000" dirty="0"/>
              <a:t>1 </a:t>
            </a:r>
            <a:r>
              <a:rPr lang="zh-TW" altLang="en-US" sz="2000" dirty="0"/>
              <a:t>項強制罪，尚有未洽，然因起訴書犯罪事實欄已載明前揭被告客觀犯行，本院審理時亦已告知被告涉嫌性騷擾防治法第</a:t>
            </a:r>
            <a:r>
              <a:rPr lang="en-US" altLang="zh-TW" sz="2000" dirty="0"/>
              <a:t>25</a:t>
            </a:r>
            <a:r>
              <a:rPr lang="zh-TW" altLang="en-US" sz="2000" dirty="0"/>
              <a:t>條第 </a:t>
            </a:r>
            <a:r>
              <a:rPr lang="en-US" altLang="zh-TW" sz="2000" dirty="0"/>
              <a:t>1 </a:t>
            </a:r>
            <a:r>
              <a:rPr lang="zh-TW" altLang="en-US" sz="2000" dirty="0"/>
              <a:t>項罪名在案（見本院第</a:t>
            </a:r>
            <a:r>
              <a:rPr lang="en-US" altLang="zh-TW" sz="2000" dirty="0"/>
              <a:t>42</a:t>
            </a:r>
            <a:r>
              <a:rPr lang="zh-TW" altLang="en-US" sz="2000" dirty="0"/>
              <a:t>頁背面），且因基本犯罪事實相同，爰依刑事訴訟法第</a:t>
            </a:r>
            <a:r>
              <a:rPr lang="en-US" altLang="zh-TW" sz="2000" dirty="0"/>
              <a:t>300 </a:t>
            </a:r>
            <a:r>
              <a:rPr lang="zh-TW" altLang="en-US" sz="2000" dirty="0"/>
              <a:t>條之規定，變更起訴法條。</a:t>
            </a:r>
          </a:p>
        </p:txBody>
      </p:sp>
    </p:spTree>
    <p:extLst>
      <p:ext uri="{BB962C8B-B14F-4D97-AF65-F5344CB8AC3E}">
        <p14:creationId xmlns:p14="http://schemas.microsoft.com/office/powerpoint/2010/main" val="337089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229886-24A2-2128-89B1-ADCCC5017AA0}"/>
              </a:ext>
            </a:extLst>
          </p:cNvPr>
          <p:cNvSpPr>
            <a:spLocks noGrp="1"/>
          </p:cNvSpPr>
          <p:nvPr>
            <p:ph type="title"/>
          </p:nvPr>
        </p:nvSpPr>
        <p:spPr/>
        <p:txBody>
          <a:bodyPr/>
          <a:lstStyle/>
          <a:p>
            <a:r>
              <a:rPr lang="zh-TW" altLang="en-US" dirty="0"/>
              <a:t>職場性騷擾相關法令</a:t>
            </a:r>
          </a:p>
        </p:txBody>
      </p:sp>
      <p:sp>
        <p:nvSpPr>
          <p:cNvPr id="3" name="內容版面配置區 2">
            <a:extLst>
              <a:ext uri="{FF2B5EF4-FFF2-40B4-BE49-F238E27FC236}">
                <a16:creationId xmlns:a16="http://schemas.microsoft.com/office/drawing/2014/main" id="{74B97595-74A1-AE92-0A88-AF6C04FD8574}"/>
              </a:ext>
            </a:extLst>
          </p:cNvPr>
          <p:cNvSpPr>
            <a:spLocks noGrp="1"/>
          </p:cNvSpPr>
          <p:nvPr>
            <p:ph idx="1"/>
          </p:nvPr>
        </p:nvSpPr>
        <p:spPr/>
        <p:txBody>
          <a:bodyPr/>
          <a:lstStyle/>
          <a:p>
            <a:r>
              <a:rPr lang="zh-TW" altLang="en-US" dirty="0"/>
              <a:t>性別工作平等法</a:t>
            </a:r>
            <a:endParaRPr lang="en-US" altLang="zh-TW" dirty="0"/>
          </a:p>
          <a:p>
            <a:r>
              <a:rPr lang="zh-TW" altLang="en-US" dirty="0"/>
              <a:t>性別工作平等法施行細則</a:t>
            </a:r>
            <a:endParaRPr lang="en-US" altLang="zh-TW" dirty="0"/>
          </a:p>
          <a:p>
            <a:r>
              <a:rPr lang="zh-TW" altLang="en-US" dirty="0"/>
              <a:t>工作場所性騷擾防治措施準則</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372519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199E53-2C28-A3DB-69B5-99FB70A9AE6C}"/>
              </a:ext>
            </a:extLst>
          </p:cNvPr>
          <p:cNvSpPr>
            <a:spLocks noGrp="1"/>
          </p:cNvSpPr>
          <p:nvPr>
            <p:ph type="title"/>
          </p:nvPr>
        </p:nvSpPr>
        <p:spPr/>
        <p:txBody>
          <a:bodyPr/>
          <a:lstStyle/>
          <a:p>
            <a:r>
              <a:rPr lang="zh-TW" altLang="en-US" dirty="0"/>
              <a:t>物化女</a:t>
            </a:r>
            <a:r>
              <a:rPr lang="en-US" altLang="zh-TW" dirty="0"/>
              <a:t>/</a:t>
            </a:r>
            <a:r>
              <a:rPr lang="zh-TW" altLang="en-US" dirty="0"/>
              <a:t>男性的言論</a:t>
            </a:r>
          </a:p>
        </p:txBody>
      </p:sp>
      <p:sp>
        <p:nvSpPr>
          <p:cNvPr id="3" name="內容版面配置區 2">
            <a:extLst>
              <a:ext uri="{FF2B5EF4-FFF2-40B4-BE49-F238E27FC236}">
                <a16:creationId xmlns:a16="http://schemas.microsoft.com/office/drawing/2014/main" id="{3EDA0852-F4B4-483E-B232-513BD80A7098}"/>
              </a:ext>
            </a:extLst>
          </p:cNvPr>
          <p:cNvSpPr>
            <a:spLocks noGrp="1"/>
          </p:cNvSpPr>
          <p:nvPr>
            <p:ph idx="1"/>
          </p:nvPr>
        </p:nvSpPr>
        <p:spPr/>
        <p:txBody>
          <a:bodyPr/>
          <a:lstStyle/>
          <a:p>
            <a:r>
              <a:rPr lang="zh-TW" altLang="en-US" dirty="0"/>
              <a:t>臺北高等行政法院 </a:t>
            </a:r>
            <a:r>
              <a:rPr lang="en-US" altLang="zh-TW" dirty="0"/>
              <a:t>109 </a:t>
            </a:r>
            <a:r>
              <a:rPr lang="zh-TW" altLang="en-US" dirty="0"/>
              <a:t>年度訴字第 </a:t>
            </a:r>
            <a:r>
              <a:rPr lang="en-US" altLang="zh-TW" dirty="0"/>
              <a:t>512 </a:t>
            </a:r>
            <a:r>
              <a:rPr lang="zh-TW" altLang="en-US" dirty="0"/>
              <a:t>號判決</a:t>
            </a:r>
            <a:endParaRPr lang="en-US" altLang="zh-TW" dirty="0"/>
          </a:p>
          <a:p>
            <a:r>
              <a:rPr lang="zh-TW" altLang="en-US" dirty="0"/>
              <a:t>綜合上開證據可知，原告早於</a:t>
            </a:r>
            <a:r>
              <a:rPr lang="en-US" altLang="zh-TW" dirty="0"/>
              <a:t>108</a:t>
            </a:r>
            <a:r>
              <a:rPr lang="zh-TW" altLang="en-US" dirty="0"/>
              <a:t>年</a:t>
            </a:r>
            <a:r>
              <a:rPr lang="en-US" altLang="zh-TW" dirty="0"/>
              <a:t>4</a:t>
            </a:r>
            <a:r>
              <a:rPr lang="zh-TW" altLang="en-US" dirty="0"/>
              <a:t>月</a:t>
            </a:r>
            <a:r>
              <a:rPr lang="en-US" altLang="zh-TW" dirty="0"/>
              <a:t>19</a:t>
            </a:r>
            <a:r>
              <a:rPr lang="zh-TW" altLang="en-US" dirty="0"/>
              <a:t>日即已知悉</a:t>
            </a:r>
            <a:r>
              <a:rPr lang="zh-TW" altLang="en-US" b="1" u="sng" dirty="0"/>
              <a:t>甲對丁主任所為裙子穿短一點，衣服拉低一點等言論，感到不舒服</a:t>
            </a:r>
            <a:r>
              <a:rPr lang="zh-TW" altLang="en-US" dirty="0"/>
              <a:t>。由於此等言論有暗示甲憑藉穿著曝露，吸引異性，以利於發送補習班廣告傳單的意涵，已涉及以物化女性、性別歧視的言詞，造成甲處於敵意性或冒犯性的工作環境中，侵犯甲的人格尊嚴，而屬於性騷擾的可能性，依性別工作平等法第</a:t>
            </a:r>
            <a:r>
              <a:rPr lang="en-US" altLang="zh-TW" dirty="0"/>
              <a:t>13</a:t>
            </a:r>
            <a:r>
              <a:rPr lang="zh-TW" altLang="en-US" dirty="0"/>
              <a:t>條第</a:t>
            </a:r>
            <a:r>
              <a:rPr lang="en-US" altLang="zh-TW" dirty="0"/>
              <a:t>2 </a:t>
            </a:r>
            <a:r>
              <a:rPr lang="zh-TW" altLang="en-US" dirty="0"/>
              <a:t>項規定，原告即應立即採取有效的糾正及補救措施，設身處地主動關懷，啟動調查處理機制，並採取適當解決措施等等。</a:t>
            </a:r>
          </a:p>
        </p:txBody>
      </p:sp>
    </p:spTree>
    <p:extLst>
      <p:ext uri="{BB962C8B-B14F-4D97-AF65-F5344CB8AC3E}">
        <p14:creationId xmlns:p14="http://schemas.microsoft.com/office/powerpoint/2010/main" val="823735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E11C31-ED02-4522-E804-FA9A79ACF0B3}"/>
              </a:ext>
            </a:extLst>
          </p:cNvPr>
          <p:cNvSpPr>
            <a:spLocks noGrp="1"/>
          </p:cNvSpPr>
          <p:nvPr>
            <p:ph type="title"/>
          </p:nvPr>
        </p:nvSpPr>
        <p:spPr/>
        <p:txBody>
          <a:bodyPr/>
          <a:lstStyle/>
          <a:p>
            <a:r>
              <a:rPr lang="zh-TW" altLang="en-US" dirty="0"/>
              <a:t>性別歧視</a:t>
            </a:r>
          </a:p>
        </p:txBody>
      </p:sp>
      <p:sp>
        <p:nvSpPr>
          <p:cNvPr id="3" name="內容版面配置區 2">
            <a:extLst>
              <a:ext uri="{FF2B5EF4-FFF2-40B4-BE49-F238E27FC236}">
                <a16:creationId xmlns:a16="http://schemas.microsoft.com/office/drawing/2014/main" id="{D35F204E-FD5F-5811-3344-0778E5D8AD7D}"/>
              </a:ext>
            </a:extLst>
          </p:cNvPr>
          <p:cNvSpPr>
            <a:spLocks noGrp="1"/>
          </p:cNvSpPr>
          <p:nvPr>
            <p:ph idx="1"/>
          </p:nvPr>
        </p:nvSpPr>
        <p:spPr>
          <a:xfrm>
            <a:off x="428464" y="1412776"/>
            <a:ext cx="8287072" cy="4876800"/>
          </a:xfrm>
        </p:spPr>
        <p:txBody>
          <a:bodyPr/>
          <a:lstStyle/>
          <a:p>
            <a:r>
              <a:rPr lang="zh-TW" altLang="en-US" b="0" i="0" dirty="0">
                <a:solidFill>
                  <a:srgbClr val="000000"/>
                </a:solidFill>
                <a:effectLst/>
                <a:latin typeface="標楷體" panose="03000509000000000000" pitchFamily="65" charset="-120"/>
                <a:ea typeface="標楷體" panose="03000509000000000000" pitchFamily="65" charset="-120"/>
              </a:rPr>
              <a:t>臺北高等行政法院 </a:t>
            </a:r>
            <a:r>
              <a:rPr lang="en-US" altLang="zh-TW" b="0" i="0" dirty="0">
                <a:solidFill>
                  <a:srgbClr val="000000"/>
                </a:solidFill>
                <a:effectLst/>
                <a:latin typeface="標楷體" panose="03000509000000000000" pitchFamily="65" charset="-120"/>
                <a:ea typeface="標楷體" panose="03000509000000000000" pitchFamily="65" charset="-120"/>
              </a:rPr>
              <a:t>110 </a:t>
            </a:r>
            <a:r>
              <a:rPr lang="zh-TW" altLang="en-US" b="0" i="0" dirty="0">
                <a:solidFill>
                  <a:srgbClr val="000000"/>
                </a:solidFill>
                <a:effectLst/>
                <a:latin typeface="標楷體" panose="03000509000000000000" pitchFamily="65" charset="-120"/>
                <a:ea typeface="標楷體" panose="03000509000000000000" pitchFamily="65" charset="-120"/>
              </a:rPr>
              <a:t>年度訴字第 </a:t>
            </a:r>
            <a:r>
              <a:rPr lang="en-US" altLang="zh-TW" b="0" i="0" dirty="0">
                <a:solidFill>
                  <a:srgbClr val="000000"/>
                </a:solidFill>
                <a:effectLst/>
                <a:latin typeface="標楷體" panose="03000509000000000000" pitchFamily="65" charset="-120"/>
                <a:ea typeface="標楷體" panose="03000509000000000000" pitchFamily="65" charset="-120"/>
              </a:rPr>
              <a:t>1063 </a:t>
            </a:r>
            <a:r>
              <a:rPr lang="zh-TW" altLang="en-US" b="0" i="0" dirty="0">
                <a:solidFill>
                  <a:srgbClr val="000000"/>
                </a:solidFill>
                <a:effectLst/>
                <a:latin typeface="標楷體" panose="03000509000000000000" pitchFamily="65" charset="-120"/>
                <a:ea typeface="標楷體" panose="03000509000000000000" pitchFamily="65" charset="-120"/>
              </a:rPr>
              <a:t>號判決</a:t>
            </a:r>
            <a:endParaRPr lang="en-US" altLang="zh-TW" b="0" i="0" dirty="0">
              <a:solidFill>
                <a:srgbClr val="000000"/>
              </a:solidFill>
              <a:effectLst/>
              <a:latin typeface="標楷體" panose="03000509000000000000" pitchFamily="65" charset="-120"/>
              <a:ea typeface="標楷體" panose="03000509000000000000" pitchFamily="65" charset="-120"/>
            </a:endParaRPr>
          </a:p>
          <a:p>
            <a:r>
              <a:rPr lang="zh-TW" altLang="en-US" sz="2400" dirty="0"/>
              <a:t>事實概要：申訴人張○○</a:t>
            </a:r>
            <a:r>
              <a:rPr lang="en-US" altLang="zh-TW" sz="2400" dirty="0"/>
              <a:t>(</a:t>
            </a:r>
            <a:r>
              <a:rPr lang="zh-TW" altLang="en-US" sz="2400" dirty="0"/>
              <a:t>姓名年籍詳卷，下稱申訴人</a:t>
            </a:r>
            <a:r>
              <a:rPr lang="en-US" altLang="zh-TW" sz="2400" dirty="0"/>
              <a:t>)</a:t>
            </a:r>
            <a:r>
              <a:rPr lang="zh-TW" altLang="en-US" sz="2400" dirty="0"/>
              <a:t>獲知原告招募化妝品銷售人員，經連繫後提供履歷表予原告，並約定民國</a:t>
            </a:r>
            <a:r>
              <a:rPr lang="en-US" altLang="zh-TW" sz="2400" dirty="0"/>
              <a:t>109</a:t>
            </a:r>
            <a:r>
              <a:rPr lang="zh-TW" altLang="en-US" sz="2400" dirty="0"/>
              <a:t>年</a:t>
            </a:r>
            <a:r>
              <a:rPr lang="en-US" altLang="zh-TW" sz="2400" dirty="0"/>
              <a:t>8</a:t>
            </a:r>
            <a:r>
              <a:rPr lang="zh-TW" altLang="en-US" sz="2400" dirty="0"/>
              <a:t>月</a:t>
            </a:r>
            <a:r>
              <a:rPr lang="en-US" altLang="zh-TW" sz="2400" dirty="0"/>
              <a:t>20</a:t>
            </a:r>
            <a:r>
              <a:rPr lang="zh-TW" altLang="en-US" sz="2400" dirty="0"/>
              <a:t>日於桃園市○○區大江國際購物中心原告營業處所面試。</a:t>
            </a:r>
            <a:r>
              <a:rPr lang="zh-TW" altLang="en-US" sz="2400" u="sng" dirty="0">
                <a:solidFill>
                  <a:srgbClr val="FF0000"/>
                </a:solidFill>
              </a:rPr>
              <a:t>申訴人面試時身穿女裝，然過程中並無隱瞞生理性別為男性之事</a:t>
            </a:r>
            <a:r>
              <a:rPr lang="zh-TW" altLang="en-US" sz="2400" dirty="0"/>
              <a:t>，嗣原告回復訊息時告知</a:t>
            </a:r>
            <a:r>
              <a:rPr lang="zh-TW" altLang="en-US" sz="2400" u="sng" dirty="0">
                <a:solidFill>
                  <a:srgbClr val="FF0000"/>
                </a:solidFill>
              </a:rPr>
              <a:t>申訴人如果同意工作時穿著男性制服就可以談，如堅持穿著女性制服就只好跟申訴人說抱歉</a:t>
            </a:r>
            <a:r>
              <a:rPr lang="zh-TW" altLang="en-US" sz="2400" dirty="0"/>
              <a:t>。申訴人因認遭性別歧視，乃向被告提出申訴。案經被告審查，並提經被告</a:t>
            </a:r>
            <a:r>
              <a:rPr lang="en-US" altLang="zh-TW" sz="2400" dirty="0"/>
              <a:t>109</a:t>
            </a:r>
            <a:r>
              <a:rPr lang="zh-TW" altLang="en-US" sz="2400" dirty="0"/>
              <a:t>年度第</a:t>
            </a:r>
            <a:r>
              <a:rPr lang="en-US" altLang="zh-TW" sz="2400" dirty="0"/>
              <a:t>7</a:t>
            </a:r>
            <a:r>
              <a:rPr lang="zh-TW" altLang="en-US" sz="2400" dirty="0"/>
              <a:t>次性別工作平等會評議審定（下稱原審定）「原告違反性別工作平等法第</a:t>
            </a:r>
            <a:r>
              <a:rPr lang="en-US" altLang="zh-TW" sz="2400" dirty="0"/>
              <a:t>7</a:t>
            </a:r>
            <a:r>
              <a:rPr lang="zh-TW" altLang="en-US" sz="2400" dirty="0"/>
              <a:t>條（性別歧視）成立。」。</a:t>
            </a:r>
            <a:endParaRPr lang="en-US" altLang="zh-TW" sz="2400" dirty="0"/>
          </a:p>
          <a:p>
            <a:endParaRPr lang="zh-TW" altLang="en-US" dirty="0"/>
          </a:p>
        </p:txBody>
      </p:sp>
    </p:spTree>
    <p:extLst>
      <p:ext uri="{BB962C8B-B14F-4D97-AF65-F5344CB8AC3E}">
        <p14:creationId xmlns:p14="http://schemas.microsoft.com/office/powerpoint/2010/main" val="3749795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idx="4294967295"/>
          </p:nvPr>
        </p:nvSpPr>
        <p:spPr>
          <a:xfrm>
            <a:off x="467544" y="692696"/>
            <a:ext cx="8893175" cy="549275"/>
          </a:xfrm>
        </p:spPr>
        <p:txBody>
          <a:bodyPr wrap="square" lIns="91440" tIns="45720" rIns="91440" bIns="45720" numCol="1" anchor="t" anchorCtr="0" compatLnSpc="1">
            <a:prstTxWarp prst="textNoShape">
              <a:avLst/>
            </a:prstTxWarp>
            <a:noAutofit/>
          </a:bodyPr>
          <a:lstStyle/>
          <a:p>
            <a:pPr eaLnBrk="1" hangingPunct="1">
              <a:defRPr/>
            </a:pPr>
            <a:r>
              <a:rPr lang="zh-TW" altLang="en-US" sz="3100" b="1" cap="none" dirty="0">
                <a:solidFill>
                  <a:schemeClr val="tx1"/>
                </a:solidFill>
                <a:effectLst>
                  <a:outerShdw blurRad="38100" dist="38100" dir="2700000" algn="tl">
                    <a:srgbClr val="C0C0C0"/>
                  </a:outerShdw>
                </a:effectLst>
                <a:latin typeface="微軟正黑體" pitchFamily="34" charset="-120"/>
                <a:ea typeface="微軟正黑體" pitchFamily="34" charset="-120"/>
              </a:rPr>
              <a:t>性騷擾情事之申訴或告訴</a:t>
            </a:r>
            <a:r>
              <a:rPr lang="zh-TW" altLang="zh-TW" sz="3100" b="1" cap="none" dirty="0">
                <a:solidFill>
                  <a:schemeClr val="tx1"/>
                </a:solidFill>
                <a:effectLst>
                  <a:outerShdw blurRad="38100" dist="38100" dir="2700000" algn="tl">
                    <a:srgbClr val="C0C0C0"/>
                  </a:outerShdw>
                </a:effectLst>
                <a:latin typeface="微軟正黑體" pitchFamily="34" charset="-120"/>
                <a:ea typeface="微軟正黑體" pitchFamily="34" charset="-120"/>
              </a:rPr>
              <a:t>途徑可分別</a:t>
            </a:r>
            <a:r>
              <a:rPr lang="zh-TW" altLang="en-US" sz="3100" b="1" cap="none" dirty="0">
                <a:solidFill>
                  <a:schemeClr val="tx1"/>
                </a:solidFill>
                <a:effectLst>
                  <a:outerShdw blurRad="38100" dist="38100" dir="2700000" algn="tl">
                    <a:srgbClr val="C0C0C0"/>
                  </a:outerShdw>
                </a:effectLst>
                <a:latin typeface="微軟正黑體" pitchFamily="34" charset="-120"/>
                <a:ea typeface="微軟正黑體" pitchFamily="34" charset="-120"/>
              </a:rPr>
              <a:t>或同時進行</a:t>
            </a:r>
          </a:p>
        </p:txBody>
      </p:sp>
      <p:sp>
        <p:nvSpPr>
          <p:cNvPr id="324611" name="Rectangle 3"/>
          <p:cNvSpPr>
            <a:spLocks noGrp="1" noChangeArrowheads="1"/>
          </p:cNvSpPr>
          <p:nvPr>
            <p:ph type="body" idx="4294967295"/>
          </p:nvPr>
        </p:nvSpPr>
        <p:spPr>
          <a:xfrm>
            <a:off x="179512" y="1484784"/>
            <a:ext cx="8820150" cy="5688012"/>
          </a:xfrm>
        </p:spPr>
        <p:txBody>
          <a:bodyPr/>
          <a:lstStyle/>
          <a:p>
            <a:pPr marL="342900" indent="-342900" eaLnBrk="1" hangingPunct="1">
              <a:lnSpc>
                <a:spcPts val="3900"/>
              </a:lnSpc>
              <a:tabLst>
                <a:tab pos="1168400" algn="l"/>
              </a:tabLst>
            </a:pPr>
            <a:r>
              <a:rPr lang="zh-TW" altLang="zh-TW" sz="2800" b="1" dirty="0">
                <a:solidFill>
                  <a:srgbClr val="C00000"/>
                </a:solidFill>
                <a:latin typeface="微軟正黑體" panose="020B0604030504040204" pitchFamily="34" charset="-120"/>
                <a:ea typeface="微軟正黑體" panose="020B0604030504040204" pitchFamily="34" charset="-120"/>
              </a:rPr>
              <a:t>行政程序</a:t>
            </a:r>
            <a:r>
              <a:rPr lang="zh-TW" altLang="zh-TW" sz="2800" dirty="0">
                <a:latin typeface="微軟正黑體" panose="020B0604030504040204" pitchFamily="34" charset="-120"/>
                <a:ea typeface="微軟正黑體" panose="020B0604030504040204" pitchFamily="34" charset="-120"/>
              </a:rPr>
              <a:t>：</a:t>
            </a:r>
            <a:r>
              <a:rPr lang="zh-TW" altLang="en-US" sz="2600" dirty="0">
                <a:solidFill>
                  <a:schemeClr val="tx2"/>
                </a:solidFill>
                <a:latin typeface="微軟正黑體" panose="020B0604030504040204" pitchFamily="34" charset="-120"/>
                <a:ea typeface="微軟正黑體" panose="020B0604030504040204" pitchFamily="34" charset="-120"/>
              </a:rPr>
              <a:t>依</a:t>
            </a:r>
            <a:r>
              <a:rPr lang="zh-TW" altLang="zh-TW" sz="2600" dirty="0">
                <a:solidFill>
                  <a:schemeClr val="tx2"/>
                </a:solidFill>
                <a:latin typeface="微軟正黑體" panose="020B0604030504040204" pitchFamily="34" charset="-120"/>
                <a:ea typeface="微軟正黑體" panose="020B0604030504040204" pitchFamily="34" charset="-120"/>
              </a:rPr>
              <a:t>性工法</a:t>
            </a:r>
            <a:r>
              <a:rPr lang="zh-TW" altLang="en-US" sz="2600" dirty="0">
                <a:solidFill>
                  <a:schemeClr val="tx2"/>
                </a:solidFill>
                <a:latin typeface="微軟正黑體" panose="020B0604030504040204" pitchFamily="34" charset="-120"/>
                <a:ea typeface="微軟正黑體" panose="020B0604030504040204" pitchFamily="34" charset="-120"/>
              </a:rPr>
              <a:t> 、</a:t>
            </a:r>
            <a:r>
              <a:rPr lang="zh-TW" altLang="zh-TW" sz="2600" dirty="0">
                <a:solidFill>
                  <a:schemeClr val="tx2"/>
                </a:solidFill>
                <a:latin typeface="微軟正黑體" panose="020B0604030504040204" pitchFamily="34" charset="-120"/>
                <a:ea typeface="微軟正黑體" panose="020B0604030504040204" pitchFamily="34" charset="-120"/>
              </a:rPr>
              <a:t>性騷法</a:t>
            </a:r>
            <a:r>
              <a:rPr lang="zh-TW" altLang="en-US" sz="2600" dirty="0">
                <a:solidFill>
                  <a:schemeClr val="tx2"/>
                </a:solidFill>
                <a:latin typeface="微軟正黑體" panose="020B0604030504040204" pitchFamily="34" charset="-120"/>
                <a:ea typeface="微軟正黑體" panose="020B0604030504040204" pitchFamily="34" charset="-120"/>
              </a:rPr>
              <a:t>提出行政申訴</a:t>
            </a:r>
            <a:r>
              <a:rPr lang="zh-TW" altLang="zh-TW" sz="2600" dirty="0">
                <a:solidFill>
                  <a:schemeClr val="tx2"/>
                </a:solidFill>
                <a:latin typeface="微軟正黑體" panose="020B0604030504040204" pitchFamily="34" charset="-120"/>
                <a:ea typeface="微軟正黑體" panose="020B0604030504040204" pitchFamily="34" charset="-120"/>
              </a:rPr>
              <a:t>。</a:t>
            </a:r>
            <a:endParaRPr lang="en-US" altLang="zh-TW" sz="2600" dirty="0">
              <a:solidFill>
                <a:schemeClr val="tx2"/>
              </a:solidFill>
              <a:latin typeface="微軟正黑體" panose="020B0604030504040204" pitchFamily="34" charset="-120"/>
              <a:ea typeface="微軟正黑體" panose="020B0604030504040204" pitchFamily="34" charset="-120"/>
            </a:endParaRPr>
          </a:p>
          <a:p>
            <a:pPr marL="0" indent="0" eaLnBrk="1" hangingPunct="1">
              <a:lnSpc>
                <a:spcPts val="3900"/>
              </a:lnSpc>
              <a:buNone/>
              <a:tabLst>
                <a:tab pos="1168400" algn="l"/>
              </a:tabLst>
            </a:pPr>
            <a:r>
              <a:rPr lang="zh-TW" altLang="zh-TW" sz="2600" dirty="0">
                <a:latin typeface="微軟正黑體" panose="020B0604030504040204" pitchFamily="34" charset="-120"/>
                <a:ea typeface="微軟正黑體" panose="020B0604030504040204" pitchFamily="34" charset="-120"/>
              </a:rPr>
              <a:t>結果</a:t>
            </a:r>
            <a:r>
              <a:rPr lang="zh-TW" altLang="en-US" sz="2600" dirty="0">
                <a:latin typeface="微軟正黑體" panose="020B0604030504040204" pitchFamily="34" charset="-120"/>
                <a:ea typeface="微軟正黑體" panose="020B0604030504040204" pitchFamily="34" charset="-120"/>
              </a:rPr>
              <a:t>：</a:t>
            </a:r>
            <a:r>
              <a:rPr lang="zh-TW" altLang="zh-TW" sz="2600" dirty="0">
                <a:latin typeface="微軟正黑體" panose="020B0604030504040204" pitchFamily="34" charset="-120"/>
                <a:ea typeface="微軟正黑體" panose="020B0604030504040204" pitchFamily="34" charset="-120"/>
              </a:rPr>
              <a:t>行為人或其雇主的責任</a:t>
            </a:r>
            <a:r>
              <a:rPr lang="zh-TW" altLang="zh-TW" sz="2600" b="1" dirty="0">
                <a:solidFill>
                  <a:srgbClr val="C00000"/>
                </a:solidFill>
                <a:latin typeface="微軟正黑體" panose="020B0604030504040204" pitchFamily="34" charset="-120"/>
                <a:ea typeface="微軟正黑體" panose="020B0604030504040204" pitchFamily="34" charset="-120"/>
              </a:rPr>
              <a:t>繳交罰鍰給國庫</a:t>
            </a:r>
            <a:r>
              <a:rPr lang="zh-TW" altLang="en-US" sz="2600" dirty="0">
                <a:latin typeface="微軟正黑體" panose="020B0604030504040204" pitchFamily="34" charset="-120"/>
                <a:ea typeface="微軟正黑體" panose="020B0604030504040204" pitchFamily="34" charset="-120"/>
              </a:rPr>
              <a:t>；</a:t>
            </a:r>
            <a:r>
              <a:rPr lang="zh-TW" altLang="zh-TW" sz="2600" dirty="0">
                <a:latin typeface="微軟正黑體" panose="020B0604030504040204" pitchFamily="34" charset="-120"/>
                <a:ea typeface="微軟正黑體" panose="020B0604030504040204" pitchFamily="34" charset="-120"/>
              </a:rPr>
              <a:t>公司將騷擾者調職、降職、減薪、要求道歉</a:t>
            </a:r>
            <a:r>
              <a:rPr lang="zh-TW" altLang="en-US" sz="2600" dirty="0">
                <a:latin typeface="微軟正黑體" panose="020B0604030504040204" pitchFamily="34" charset="-120"/>
                <a:ea typeface="微軟正黑體" panose="020B0604030504040204" pitchFamily="34" charset="-120"/>
              </a:rPr>
              <a:t>。</a:t>
            </a:r>
            <a:endParaRPr lang="en-US" altLang="zh-TW" sz="2600" dirty="0">
              <a:latin typeface="微軟正黑體" panose="020B0604030504040204" pitchFamily="34" charset="-120"/>
              <a:ea typeface="微軟正黑體" panose="020B0604030504040204" pitchFamily="34" charset="-120"/>
            </a:endParaRPr>
          </a:p>
          <a:p>
            <a:pPr eaLnBrk="1" hangingPunct="1">
              <a:lnSpc>
                <a:spcPts val="3900"/>
              </a:lnSpc>
              <a:tabLst>
                <a:tab pos="1168400" algn="l"/>
              </a:tabLst>
            </a:pPr>
            <a:r>
              <a:rPr lang="zh-TW" altLang="zh-TW" sz="2800" b="1" dirty="0">
                <a:solidFill>
                  <a:srgbClr val="C00000"/>
                </a:solidFill>
                <a:latin typeface="微軟正黑體" panose="020B0604030504040204" pitchFamily="34" charset="-120"/>
                <a:ea typeface="微軟正黑體" panose="020B0604030504040204" pitchFamily="34" charset="-120"/>
              </a:rPr>
              <a:t>刑事告訴程序</a:t>
            </a:r>
            <a:r>
              <a:rPr lang="zh-TW" altLang="zh-TW" sz="2800" dirty="0">
                <a:latin typeface="微軟正黑體" panose="020B0604030504040204" pitchFamily="34" charset="-120"/>
                <a:ea typeface="微軟正黑體" panose="020B0604030504040204" pitchFamily="34" charset="-120"/>
              </a:rPr>
              <a:t>：</a:t>
            </a:r>
            <a:r>
              <a:rPr lang="zh-TW" altLang="en-US" sz="2600" dirty="0">
                <a:solidFill>
                  <a:schemeClr val="tx2"/>
                </a:solidFill>
                <a:latin typeface="微軟正黑體" panose="020B0604030504040204" pitchFamily="34" charset="-120"/>
                <a:ea typeface="微軟正黑體" panose="020B0604030504040204" pitchFamily="34" charset="-120"/>
              </a:rPr>
              <a:t>依性騷擾防治法第</a:t>
            </a:r>
            <a:r>
              <a:rPr lang="en-US" altLang="zh-TW" sz="2600" dirty="0">
                <a:solidFill>
                  <a:schemeClr val="tx2"/>
                </a:solidFill>
                <a:latin typeface="微軟正黑體" panose="020B0604030504040204" pitchFamily="34" charset="-120"/>
                <a:ea typeface="微軟正黑體" panose="020B0604030504040204" pitchFamily="34" charset="-120"/>
              </a:rPr>
              <a:t>25</a:t>
            </a:r>
            <a:r>
              <a:rPr lang="zh-TW" altLang="en-US" sz="2600" dirty="0">
                <a:solidFill>
                  <a:schemeClr val="tx2"/>
                </a:solidFill>
                <a:latin typeface="微軟正黑體" panose="020B0604030504040204" pitchFamily="34" charset="-120"/>
                <a:ea typeface="微軟正黑體" panose="020B0604030504040204" pitchFamily="34" charset="-120"/>
              </a:rPr>
              <a:t>條</a:t>
            </a:r>
            <a:r>
              <a:rPr lang="zh-TW" altLang="zh-TW" sz="2600" dirty="0">
                <a:solidFill>
                  <a:schemeClr val="tx2"/>
                </a:solidFill>
                <a:latin typeface="微軟正黑體" panose="020B0604030504040204" pitchFamily="34" charset="-120"/>
                <a:ea typeface="微軟正黑體" panose="020B0604030504040204" pitchFamily="34" charset="-120"/>
              </a:rPr>
              <a:t>對騷擾者提出刑事告訴</a:t>
            </a:r>
            <a:r>
              <a:rPr lang="zh-TW" altLang="en-US" sz="2600" dirty="0">
                <a:solidFill>
                  <a:schemeClr val="tx2"/>
                </a:solidFill>
                <a:latin typeface="微軟正黑體" panose="020B0604030504040204" pitchFamily="34" charset="-120"/>
                <a:ea typeface="微軟正黑體" panose="020B0604030504040204" pitchFamily="34" charset="-120"/>
              </a:rPr>
              <a:t>。</a:t>
            </a:r>
            <a:endParaRPr lang="en-US" altLang="zh-TW" sz="2600" dirty="0">
              <a:solidFill>
                <a:schemeClr val="tx2"/>
              </a:solidFill>
              <a:latin typeface="微軟正黑體" panose="020B0604030504040204" pitchFamily="34" charset="-120"/>
              <a:ea typeface="微軟正黑體" panose="020B0604030504040204" pitchFamily="34" charset="-120"/>
            </a:endParaRPr>
          </a:p>
          <a:p>
            <a:pPr marL="0" indent="0" eaLnBrk="1" hangingPunct="1">
              <a:lnSpc>
                <a:spcPts val="3900"/>
              </a:lnSpc>
              <a:buNone/>
              <a:tabLst>
                <a:tab pos="1168400" algn="l"/>
              </a:tabLst>
            </a:pPr>
            <a:r>
              <a:rPr lang="zh-TW" altLang="en-US" sz="2600" dirty="0">
                <a:latin typeface="微軟正黑體" panose="020B0604030504040204" pitchFamily="34" charset="-120"/>
                <a:ea typeface="微軟正黑體" panose="020B0604030504040204" pitchFamily="34" charset="-120"/>
              </a:rPr>
              <a:t>結果：行為人</a:t>
            </a:r>
            <a:r>
              <a:rPr lang="zh-TW" altLang="zh-TW" sz="2600" dirty="0">
                <a:latin typeface="微軟正黑體" panose="020B0604030504040204" pitchFamily="34" charset="-120"/>
                <a:ea typeface="微軟正黑體" panose="020B0604030504040204" pitchFamily="34" charset="-120"/>
              </a:rPr>
              <a:t>被判刑或科處罰金。</a:t>
            </a:r>
            <a:endParaRPr lang="en-US" altLang="zh-TW" sz="2600" dirty="0">
              <a:latin typeface="微軟正黑體" panose="020B0604030504040204" pitchFamily="34" charset="-120"/>
              <a:ea typeface="微軟正黑體" panose="020B0604030504040204" pitchFamily="34" charset="-120"/>
            </a:endParaRPr>
          </a:p>
          <a:p>
            <a:pPr eaLnBrk="1" hangingPunct="1">
              <a:lnSpc>
                <a:spcPts val="3900"/>
              </a:lnSpc>
              <a:tabLst>
                <a:tab pos="1168400" algn="l"/>
              </a:tabLst>
            </a:pPr>
            <a:r>
              <a:rPr lang="zh-TW" altLang="zh-TW" sz="2800" b="1" dirty="0">
                <a:solidFill>
                  <a:srgbClr val="C00000"/>
                </a:solidFill>
                <a:latin typeface="微軟正黑體" panose="020B0604030504040204" pitchFamily="34" charset="-120"/>
                <a:ea typeface="微軟正黑體" panose="020B0604030504040204" pitchFamily="34" charset="-120"/>
              </a:rPr>
              <a:t>民事程序</a:t>
            </a:r>
            <a:r>
              <a:rPr lang="zh-TW" altLang="zh-TW" sz="2800" dirty="0">
                <a:latin typeface="微軟正黑體" panose="020B0604030504040204" pitchFamily="34" charset="-120"/>
                <a:ea typeface="微軟正黑體" panose="020B0604030504040204" pitchFamily="34" charset="-120"/>
              </a:rPr>
              <a:t>：</a:t>
            </a:r>
            <a:r>
              <a:rPr lang="zh-TW" altLang="en-US" sz="2600" dirty="0">
                <a:solidFill>
                  <a:schemeClr val="tx2"/>
                </a:solidFill>
                <a:latin typeface="微軟正黑體" panose="020B0604030504040204" pitchFamily="34" charset="-120"/>
                <a:ea typeface="微軟正黑體" panose="020B0604030504040204" pitchFamily="34" charset="-120"/>
              </a:rPr>
              <a:t>依</a:t>
            </a:r>
            <a:r>
              <a:rPr lang="zh-TW" altLang="zh-TW" sz="2600" dirty="0">
                <a:solidFill>
                  <a:schemeClr val="tx2"/>
                </a:solidFill>
                <a:latin typeface="微軟正黑體" panose="020B0604030504040204" pitchFamily="34" charset="-120"/>
                <a:ea typeface="微軟正黑體" panose="020B0604030504040204" pitchFamily="34" charset="-120"/>
              </a:rPr>
              <a:t>民法對</a:t>
            </a:r>
            <a:r>
              <a:rPr lang="zh-TW" altLang="en-US" sz="2600" dirty="0">
                <a:solidFill>
                  <a:schemeClr val="tx2"/>
                </a:solidFill>
                <a:latin typeface="微軟正黑體" panose="020B0604030504040204" pitchFamily="34" charset="-120"/>
                <a:ea typeface="微軟正黑體" panose="020B0604030504040204" pitchFamily="34" charset="-120"/>
              </a:rPr>
              <a:t>行為人或雇主</a:t>
            </a:r>
            <a:r>
              <a:rPr lang="zh-TW" altLang="zh-TW" sz="2600" dirty="0">
                <a:solidFill>
                  <a:schemeClr val="tx2"/>
                </a:solidFill>
                <a:latin typeface="微軟正黑體" panose="020B0604030504040204" pitchFamily="34" charset="-120"/>
                <a:ea typeface="微軟正黑體" panose="020B0604030504040204" pitchFamily="34" charset="-120"/>
              </a:rPr>
              <a:t>提出民事賠償之請</a:t>
            </a:r>
            <a:r>
              <a:rPr lang="zh-TW" altLang="en-US" sz="2600" dirty="0">
                <a:solidFill>
                  <a:schemeClr val="tx2"/>
                </a:solidFill>
                <a:latin typeface="微軟正黑體" panose="020B0604030504040204" pitchFamily="34" charset="-120"/>
                <a:ea typeface="微軟正黑體" panose="020B0604030504040204" pitchFamily="34" charset="-120"/>
              </a:rPr>
              <a:t>求。</a:t>
            </a:r>
            <a:endParaRPr lang="en-US" altLang="zh-TW" sz="2600" dirty="0">
              <a:solidFill>
                <a:schemeClr val="tx2"/>
              </a:solidFill>
              <a:latin typeface="微軟正黑體" panose="020B0604030504040204" pitchFamily="34" charset="-120"/>
              <a:ea typeface="微軟正黑體" panose="020B0604030504040204" pitchFamily="34" charset="-120"/>
            </a:endParaRPr>
          </a:p>
          <a:p>
            <a:pPr marL="0" indent="0" eaLnBrk="1" hangingPunct="1">
              <a:lnSpc>
                <a:spcPts val="3900"/>
              </a:lnSpc>
              <a:buNone/>
              <a:tabLst>
                <a:tab pos="1168400" algn="l"/>
              </a:tabLst>
            </a:pPr>
            <a:r>
              <a:rPr lang="zh-TW" altLang="en-US" sz="2600" dirty="0">
                <a:latin typeface="微軟正黑體" panose="020B0604030504040204" pitchFamily="34" charset="-120"/>
                <a:ea typeface="微軟正黑體" panose="020B0604030504040204" pitchFamily="34" charset="-120"/>
              </a:rPr>
              <a:t>結果：由法院判決行為人</a:t>
            </a:r>
            <a:r>
              <a:rPr lang="zh-TW" altLang="zh-TW" sz="2600" dirty="0">
                <a:latin typeface="微軟正黑體" panose="020B0604030504040204" pitchFamily="34" charset="-120"/>
                <a:ea typeface="微軟正黑體" panose="020B0604030504040204" pitchFamily="34" charset="-120"/>
              </a:rPr>
              <a:t>對</a:t>
            </a:r>
            <a:r>
              <a:rPr lang="zh-TW" altLang="en-US" sz="2600" dirty="0">
                <a:latin typeface="微軟正黑體" panose="020B0604030504040204" pitchFamily="34" charset="-120"/>
                <a:ea typeface="微軟正黑體" panose="020B0604030504040204" pitchFamily="34" charset="-120"/>
              </a:rPr>
              <a:t>受害者所</a:t>
            </a:r>
            <a:r>
              <a:rPr lang="zh-TW" altLang="zh-TW" sz="2600" dirty="0">
                <a:latin typeface="微軟正黑體" panose="020B0604030504040204" pitchFamily="34" charset="-120"/>
                <a:ea typeface="微軟正黑體" panose="020B0604030504040204" pitchFamily="34" charset="-120"/>
              </a:rPr>
              <a:t>受到的身體或精神損害做出賠償</a:t>
            </a:r>
            <a:r>
              <a:rPr lang="zh-TW" altLang="en-US" sz="26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052999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Effect transition="in" filter="strips(downRight)">
                                      <p:cBhvr>
                                        <p:cTn id="7" dur="500"/>
                                        <p:tgtEl>
                                          <p:spTgt spid="324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24611">
                                            <p:txEl>
                                              <p:pRg st="1" end="1"/>
                                            </p:txEl>
                                          </p:spTgt>
                                        </p:tgtEl>
                                        <p:attrNameLst>
                                          <p:attrName>style.visibility</p:attrName>
                                        </p:attrNameLst>
                                      </p:cBhvr>
                                      <p:to>
                                        <p:strVal val="visible"/>
                                      </p:to>
                                    </p:set>
                                    <p:animEffect transition="in" filter="strips(downRight)">
                                      <p:cBhvr>
                                        <p:cTn id="12" dur="500"/>
                                        <p:tgtEl>
                                          <p:spTgt spid="324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24611">
                                            <p:txEl>
                                              <p:pRg st="2" end="2"/>
                                            </p:txEl>
                                          </p:spTgt>
                                        </p:tgtEl>
                                        <p:attrNameLst>
                                          <p:attrName>style.visibility</p:attrName>
                                        </p:attrNameLst>
                                      </p:cBhvr>
                                      <p:to>
                                        <p:strVal val="visible"/>
                                      </p:to>
                                    </p:set>
                                    <p:animEffect transition="in" filter="strips(downRight)">
                                      <p:cBhvr>
                                        <p:cTn id="17" dur="500"/>
                                        <p:tgtEl>
                                          <p:spTgt spid="324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24611">
                                            <p:txEl>
                                              <p:pRg st="3" end="3"/>
                                            </p:txEl>
                                          </p:spTgt>
                                        </p:tgtEl>
                                        <p:attrNameLst>
                                          <p:attrName>style.visibility</p:attrName>
                                        </p:attrNameLst>
                                      </p:cBhvr>
                                      <p:to>
                                        <p:strVal val="visible"/>
                                      </p:to>
                                    </p:set>
                                    <p:animEffect transition="in" filter="strips(downRight)">
                                      <p:cBhvr>
                                        <p:cTn id="22" dur="500"/>
                                        <p:tgtEl>
                                          <p:spTgt spid="3246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24611">
                                            <p:txEl>
                                              <p:pRg st="4" end="4"/>
                                            </p:txEl>
                                          </p:spTgt>
                                        </p:tgtEl>
                                        <p:attrNameLst>
                                          <p:attrName>style.visibility</p:attrName>
                                        </p:attrNameLst>
                                      </p:cBhvr>
                                      <p:to>
                                        <p:strVal val="visible"/>
                                      </p:to>
                                    </p:set>
                                    <p:animEffect transition="in" filter="strips(downRight)">
                                      <p:cBhvr>
                                        <p:cTn id="27" dur="500"/>
                                        <p:tgtEl>
                                          <p:spTgt spid="3246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24611">
                                            <p:txEl>
                                              <p:pRg st="5" end="5"/>
                                            </p:txEl>
                                          </p:spTgt>
                                        </p:tgtEl>
                                        <p:attrNameLst>
                                          <p:attrName>style.visibility</p:attrName>
                                        </p:attrNameLst>
                                      </p:cBhvr>
                                      <p:to>
                                        <p:strVal val="visible"/>
                                      </p:to>
                                    </p:set>
                                    <p:animEffect transition="in" filter="strips(downRight)">
                                      <p:cBhvr>
                                        <p:cTn id="32" dur="500"/>
                                        <p:tgtEl>
                                          <p:spTgt spid="3246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r>
              <a:rPr lang="en-US" altLang="zh-TW" dirty="0"/>
              <a:t>1.</a:t>
            </a:r>
            <a:r>
              <a:rPr lang="zh-TW" altLang="en-US" dirty="0"/>
              <a:t>性騷擾可能發生在異性間及同性間</a:t>
            </a:r>
          </a:p>
          <a:p>
            <a:r>
              <a:rPr lang="en-US" altLang="zh-TW" dirty="0"/>
              <a:t>2.</a:t>
            </a:r>
            <a:r>
              <a:rPr lang="zh-TW" altLang="en-US" dirty="0"/>
              <a:t>男女都有可能會成為騷擾者或被騷擾者</a:t>
            </a:r>
          </a:p>
          <a:p>
            <a:r>
              <a:rPr lang="en-US" altLang="zh-TW" dirty="0"/>
              <a:t>3.</a:t>
            </a:r>
            <a:r>
              <a:rPr lang="zh-TW" altLang="en-US" dirty="0"/>
              <a:t>性騷擾不一定要跟「性」或「身體」有關，也含括「性別騷擾」　</a:t>
            </a:r>
          </a:p>
          <a:p>
            <a:endParaRPr lang="zh-TW" altLang="en-US" dirty="0"/>
          </a:p>
        </p:txBody>
      </p:sp>
      <p:sp>
        <p:nvSpPr>
          <p:cNvPr id="4" name="投影片編號版面配置區 3"/>
          <p:cNvSpPr>
            <a:spLocks noGrp="1"/>
          </p:cNvSpPr>
          <p:nvPr>
            <p:ph type="sldNum" sz="quarter" idx="12"/>
          </p:nvPr>
        </p:nvSpPr>
        <p:spPr/>
        <p:txBody>
          <a:bodyPr/>
          <a:lstStyle/>
          <a:p>
            <a:fld id="{2A36B3F4-88AC-40B0-B94F-ED2002FF6436}" type="slidenum">
              <a:rPr lang="zh-TW" altLang="en-US" smtClean="0"/>
              <a:pPr/>
              <a:t>33</a:t>
            </a:fld>
            <a:endParaRPr lang="zh-TW"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WordArt 5"/>
          <p:cNvSpPr>
            <a:spLocks noChangeArrowheads="1" noChangeShapeType="1" noTextEdit="1"/>
          </p:cNvSpPr>
          <p:nvPr/>
        </p:nvSpPr>
        <p:spPr bwMode="grayWhite">
          <a:xfrm>
            <a:off x="4648200" y="2971800"/>
            <a:ext cx="3886200" cy="533400"/>
          </a:xfrm>
          <a:prstGeom prst="rect">
            <a:avLst/>
          </a:prstGeom>
        </p:spPr>
        <p:txBody>
          <a:bodyPr wrap="none" fromWordArt="1">
            <a:prstTxWarp prst="textDeflate">
              <a:avLst>
                <a:gd name="adj" fmla="val 0"/>
              </a:avLst>
            </a:prstTxWarp>
          </a:bodyPr>
          <a:lstStyle/>
          <a:p>
            <a:pPr algn="ctr"/>
            <a:r>
              <a:rPr lang="en-US" altLang="zh-TW" sz="3600" kern="10">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latin typeface="Arial"/>
                <a:cs typeface="Arial"/>
              </a:rPr>
              <a:t>Thank You !</a:t>
            </a:r>
            <a:endParaRPr lang="zh-TW" altLang="en-US" sz="3600" kern="10">
              <a:ln w="19050">
                <a:solidFill>
                  <a:srgbClr val="FFFFFF"/>
                </a:solidFill>
                <a:round/>
                <a:headEnd/>
                <a:tailEnd/>
              </a:ln>
              <a:gradFill rotWithShape="1">
                <a:gsLst>
                  <a:gs pos="0">
                    <a:schemeClr val="tx2"/>
                  </a:gs>
                  <a:gs pos="100000">
                    <a:schemeClr val="accent1"/>
                  </a:gs>
                </a:gsLst>
                <a:lin ang="0" scaled="1"/>
              </a:gradFill>
              <a:effectLst>
                <a:outerShdw dist="53882" dir="2700000" algn="ctr" rotWithShape="0">
                  <a:schemeClr val="tx1">
                    <a:alpha val="50000"/>
                  </a:schemeClr>
                </a:outerShdw>
              </a:effectLst>
              <a:latin typeface="Arial"/>
              <a:cs typeface="Arial"/>
            </a:endParaRPr>
          </a:p>
        </p:txBody>
      </p:sp>
      <p:sp>
        <p:nvSpPr>
          <p:cNvPr id="43011" name="副標題 1"/>
          <p:cNvSpPr>
            <a:spLocks noGrp="1"/>
          </p:cNvSpPr>
          <p:nvPr>
            <p:ph type="subTitle" idx="1"/>
          </p:nvPr>
        </p:nvSpPr>
        <p:spPr>
          <a:extLst>
            <a:ext uri="{909E8E84-426E-40DD-AFC4-6F175D3DCCD1}">
              <a14:hiddenFill xmlns:a14="http://schemas.microsoft.com/office/drawing/2010/main">
                <a:gradFill rotWithShape="1">
                  <a:gsLst>
                    <a:gs pos="0">
                      <a:schemeClr val="accent2"/>
                    </a:gs>
                    <a:gs pos="100000">
                      <a:srgbClr val="0A4B6C"/>
                    </a:gs>
                  </a:gsLst>
                  <a:lin ang="0" scaled="1"/>
                </a:gradFill>
              </a14:hiddenFill>
            </a:ext>
          </a:extLst>
        </p:spPr>
        <p:txBody>
          <a:bodyPr/>
          <a:lstStyle/>
          <a:p>
            <a:endParaRPr lang="zh-TW" altLang="en-US">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Effect transition="in" filter="fade">
                                      <p:cBhvr>
                                        <p:cTn id="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70266A-0ABF-81BA-79A0-F19D85E41088}"/>
              </a:ext>
            </a:extLst>
          </p:cNvPr>
          <p:cNvSpPr>
            <a:spLocks noGrp="1"/>
          </p:cNvSpPr>
          <p:nvPr>
            <p:ph type="title"/>
          </p:nvPr>
        </p:nvSpPr>
        <p:spPr/>
        <p:txBody>
          <a:bodyPr/>
          <a:lstStyle/>
          <a:p>
            <a:r>
              <a:rPr lang="zh-TW" altLang="en-US" dirty="0"/>
              <a:t>法律規定</a:t>
            </a:r>
            <a:r>
              <a:rPr lang="en-US" altLang="zh-TW" dirty="0"/>
              <a:t>-</a:t>
            </a:r>
            <a:r>
              <a:rPr lang="zh-TW" altLang="en-US" dirty="0"/>
              <a:t>雇主知悉後之處置</a:t>
            </a:r>
          </a:p>
        </p:txBody>
      </p:sp>
      <p:sp>
        <p:nvSpPr>
          <p:cNvPr id="3" name="內容版面配置區 2">
            <a:extLst>
              <a:ext uri="{FF2B5EF4-FFF2-40B4-BE49-F238E27FC236}">
                <a16:creationId xmlns:a16="http://schemas.microsoft.com/office/drawing/2014/main" id="{17D217DA-1A47-A9AB-77E7-D8C2F2C5D23F}"/>
              </a:ext>
            </a:extLst>
          </p:cNvPr>
          <p:cNvSpPr>
            <a:spLocks noGrp="1"/>
          </p:cNvSpPr>
          <p:nvPr>
            <p:ph idx="1"/>
          </p:nvPr>
        </p:nvSpPr>
        <p:spPr/>
        <p:txBody>
          <a:bodyPr/>
          <a:lstStyle/>
          <a:p>
            <a:r>
              <a:rPr lang="zh-TW" altLang="en-US" sz="2400" dirty="0"/>
              <a:t>性工法第</a:t>
            </a:r>
            <a:r>
              <a:rPr lang="en-US" altLang="zh-TW" sz="2400" dirty="0"/>
              <a:t>12</a:t>
            </a:r>
            <a:r>
              <a:rPr lang="zh-TW" altLang="en-US" sz="2400" dirty="0"/>
              <a:t>條第</a:t>
            </a:r>
            <a:r>
              <a:rPr lang="en-US" altLang="zh-TW" sz="2400" dirty="0"/>
              <a:t>2</a:t>
            </a:r>
            <a:r>
              <a:rPr lang="zh-TW" altLang="en-US" sz="2400" dirty="0"/>
              <a:t>項</a:t>
            </a:r>
            <a:endParaRPr lang="en-US" altLang="zh-TW" sz="2400" dirty="0"/>
          </a:p>
          <a:p>
            <a:r>
              <a:rPr lang="zh-TW" altLang="en-US" sz="2400" dirty="0"/>
              <a:t>雇主於知悉性騷擾之情形時，</a:t>
            </a:r>
            <a:r>
              <a:rPr lang="zh-TW" altLang="en-US" sz="2400" b="1" dirty="0">
                <a:solidFill>
                  <a:srgbClr val="FF0000"/>
                </a:solidFill>
              </a:rPr>
              <a:t>應</a:t>
            </a:r>
            <a:r>
              <a:rPr lang="zh-TW" altLang="en-US" sz="2400" dirty="0"/>
              <a:t>採取下列</a:t>
            </a:r>
            <a:r>
              <a:rPr lang="zh-TW" altLang="en-US" sz="2400" b="1" dirty="0">
                <a:solidFill>
                  <a:srgbClr val="FF0000"/>
                </a:solidFill>
              </a:rPr>
              <a:t>立即有效之糾正及補救措施</a:t>
            </a:r>
            <a:r>
              <a:rPr lang="zh-TW" altLang="en-US" sz="2400" dirty="0"/>
              <a:t>；被害人及行為人分屬不同事業單位，且具共同作業或業務往來關係者，該行為人之雇主，亦同：</a:t>
            </a:r>
          </a:p>
          <a:p>
            <a:r>
              <a:rPr lang="zh-TW" altLang="en-US" sz="2400" dirty="0"/>
              <a:t>一、雇主</a:t>
            </a:r>
            <a:r>
              <a:rPr lang="zh-TW" altLang="en-US" sz="2400" dirty="0">
                <a:highlight>
                  <a:srgbClr val="FFFF00"/>
                </a:highlight>
              </a:rPr>
              <a:t>因接獲被害人申訴而知悉</a:t>
            </a:r>
            <a:r>
              <a:rPr lang="zh-TW" altLang="en-US" sz="2400" dirty="0"/>
              <a:t>性騷擾之情形時：</a:t>
            </a:r>
          </a:p>
          <a:p>
            <a:r>
              <a:rPr lang="zh-TW" altLang="en-US" sz="2400" dirty="0"/>
              <a:t>（一）採行避免申訴人受性騷擾情形再度發生之措施。</a:t>
            </a:r>
          </a:p>
          <a:p>
            <a:r>
              <a:rPr lang="zh-TW" altLang="en-US" sz="2400" dirty="0"/>
              <a:t>（二）對申訴人提供或轉介諮詢、醫療或心理諮商、社會福利資源及其他必要之服務。</a:t>
            </a:r>
          </a:p>
          <a:p>
            <a:r>
              <a:rPr lang="zh-TW" altLang="en-US" sz="2400" dirty="0"/>
              <a:t>（三）對性騷擾事件進行</a:t>
            </a:r>
            <a:r>
              <a:rPr lang="zh-TW" altLang="en-US" sz="2400" dirty="0">
                <a:solidFill>
                  <a:srgbClr val="FF0000"/>
                </a:solidFill>
              </a:rPr>
              <a:t>調查</a:t>
            </a:r>
            <a:r>
              <a:rPr lang="zh-TW" altLang="en-US" sz="2400" dirty="0"/>
              <a:t>。</a:t>
            </a:r>
          </a:p>
          <a:p>
            <a:r>
              <a:rPr lang="zh-TW" altLang="en-US" sz="2400" dirty="0"/>
              <a:t>（四）對行為人為適當之懲戒或處理。</a:t>
            </a:r>
          </a:p>
        </p:txBody>
      </p:sp>
    </p:spTree>
    <p:extLst>
      <p:ext uri="{BB962C8B-B14F-4D97-AF65-F5344CB8AC3E}">
        <p14:creationId xmlns:p14="http://schemas.microsoft.com/office/powerpoint/2010/main" val="39561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43D8A9-669A-A082-5706-CC04492A06A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71498E5-8FA4-8E5F-7330-D302FD264E42}"/>
              </a:ext>
            </a:extLst>
          </p:cNvPr>
          <p:cNvSpPr>
            <a:spLocks noGrp="1"/>
          </p:cNvSpPr>
          <p:nvPr>
            <p:ph idx="1"/>
          </p:nvPr>
        </p:nvSpPr>
        <p:spPr/>
        <p:txBody>
          <a:bodyPr/>
          <a:lstStyle/>
          <a:p>
            <a:r>
              <a:rPr lang="zh-TW" altLang="en-US" dirty="0"/>
              <a:t>二、雇主非因前款情形而</a:t>
            </a:r>
            <a:r>
              <a:rPr lang="zh-TW" altLang="en-US" dirty="0">
                <a:highlight>
                  <a:srgbClr val="FFFF00"/>
                </a:highlight>
              </a:rPr>
              <a:t>知悉</a:t>
            </a:r>
            <a:r>
              <a:rPr lang="zh-TW" altLang="en-US" dirty="0"/>
              <a:t>性騷擾事件時：</a:t>
            </a:r>
          </a:p>
          <a:p>
            <a:r>
              <a:rPr lang="zh-TW" altLang="en-US" dirty="0"/>
              <a:t>（一）就相關事實進行</a:t>
            </a:r>
            <a:r>
              <a:rPr lang="zh-TW" altLang="en-US" dirty="0">
                <a:solidFill>
                  <a:srgbClr val="FF0000"/>
                </a:solidFill>
              </a:rPr>
              <a:t>必要之釐清</a:t>
            </a:r>
            <a:r>
              <a:rPr lang="zh-TW" altLang="en-US" dirty="0"/>
              <a:t>。</a:t>
            </a:r>
          </a:p>
          <a:p>
            <a:r>
              <a:rPr lang="zh-TW" altLang="en-US" dirty="0"/>
              <a:t>（二）依被害人意願，協助其提起申訴。</a:t>
            </a:r>
          </a:p>
          <a:p>
            <a:r>
              <a:rPr lang="zh-TW" altLang="en-US" dirty="0"/>
              <a:t>（三）適度調整工作內容或工作場所。</a:t>
            </a:r>
          </a:p>
          <a:p>
            <a:r>
              <a:rPr lang="zh-TW" altLang="en-US" dirty="0"/>
              <a:t>（四）依被害人意願，提供或轉介諮詢、醫療或心理諮商處理、社會福利資源及其他必要之服務。</a:t>
            </a:r>
          </a:p>
          <a:p>
            <a:endParaRPr lang="zh-TW" altLang="en-US" dirty="0"/>
          </a:p>
        </p:txBody>
      </p:sp>
    </p:spTree>
    <p:extLst>
      <p:ext uri="{BB962C8B-B14F-4D97-AF65-F5344CB8AC3E}">
        <p14:creationId xmlns:p14="http://schemas.microsoft.com/office/powerpoint/2010/main" val="16895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C8CCB9-EA6B-4613-A43E-70C7766FF71D}"/>
              </a:ext>
            </a:extLst>
          </p:cNvPr>
          <p:cNvSpPr>
            <a:spLocks noGrp="1"/>
          </p:cNvSpPr>
          <p:nvPr>
            <p:ph type="title"/>
          </p:nvPr>
        </p:nvSpPr>
        <p:spPr>
          <a:xfrm>
            <a:off x="755576" y="764704"/>
            <a:ext cx="7315200" cy="533400"/>
          </a:xfrm>
        </p:spPr>
        <p:txBody>
          <a:bodyPr/>
          <a:lstStyle/>
          <a:p>
            <a:br>
              <a:rPr lang="en-US" altLang="zh-TW" sz="3600" dirty="0"/>
            </a:br>
            <a:r>
              <a:rPr lang="zh-TW" altLang="en-US" sz="3600" dirty="0"/>
              <a:t>準則第</a:t>
            </a:r>
            <a:r>
              <a:rPr lang="en-US" altLang="zh-TW" sz="3600" dirty="0"/>
              <a:t>6</a:t>
            </a:r>
            <a:r>
              <a:rPr lang="zh-TW" altLang="en-US" sz="3600" dirty="0"/>
              <a:t>條</a:t>
            </a:r>
            <a:br>
              <a:rPr lang="zh-TW" altLang="en-US" sz="3600" dirty="0"/>
            </a:br>
            <a:endParaRPr lang="zh-TW" altLang="en-US" dirty="0"/>
          </a:p>
        </p:txBody>
      </p:sp>
      <p:sp>
        <p:nvSpPr>
          <p:cNvPr id="3" name="內容版面配置區 2">
            <a:extLst>
              <a:ext uri="{FF2B5EF4-FFF2-40B4-BE49-F238E27FC236}">
                <a16:creationId xmlns:a16="http://schemas.microsoft.com/office/drawing/2014/main" id="{C56A838D-3CF6-4988-3130-827F09FBE8F0}"/>
              </a:ext>
            </a:extLst>
          </p:cNvPr>
          <p:cNvSpPr>
            <a:spLocks noGrp="1"/>
          </p:cNvSpPr>
          <p:nvPr>
            <p:ph idx="1"/>
          </p:nvPr>
        </p:nvSpPr>
        <p:spPr/>
        <p:txBody>
          <a:bodyPr/>
          <a:lstStyle/>
          <a:p>
            <a:r>
              <a:rPr lang="zh-TW" altLang="en-US" dirty="0"/>
              <a:t>雇主應提供受僱者及求職者免於性騷擾之工作環境，</a:t>
            </a:r>
            <a:r>
              <a:rPr lang="zh-TW" altLang="en-US" dirty="0">
                <a:solidFill>
                  <a:srgbClr val="FF0000"/>
                </a:solidFill>
              </a:rPr>
              <a:t>採取適當之預防、糾正、懲戒及處理措施，並確實維護當事人之隱私</a:t>
            </a:r>
            <a:r>
              <a:rPr lang="zh-TW" altLang="en-US" dirty="0"/>
              <a:t>。</a:t>
            </a:r>
            <a:endParaRPr lang="en-US" altLang="zh-TW" dirty="0"/>
          </a:p>
          <a:p>
            <a:r>
              <a:rPr lang="zh-TW" altLang="en-US" dirty="0"/>
              <a:t>雇主於</a:t>
            </a:r>
            <a:r>
              <a:rPr lang="zh-TW" altLang="en-US" dirty="0">
                <a:highlight>
                  <a:srgbClr val="FFFF00"/>
                </a:highlight>
              </a:rPr>
              <a:t>知悉</a:t>
            </a:r>
            <a:r>
              <a:rPr lang="zh-TW" altLang="en-US" dirty="0"/>
              <a:t>性騷擾之情形時，應採取下列立即有效之糾正及補救措施：</a:t>
            </a:r>
          </a:p>
        </p:txBody>
      </p:sp>
    </p:spTree>
    <p:extLst>
      <p:ext uri="{BB962C8B-B14F-4D97-AF65-F5344CB8AC3E}">
        <p14:creationId xmlns:p14="http://schemas.microsoft.com/office/powerpoint/2010/main" val="2092892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5BF4A90-9718-82A4-A74D-B4EA96FDB1CD}"/>
              </a:ext>
            </a:extLst>
          </p:cNvPr>
          <p:cNvSpPr>
            <a:spLocks noGrp="1"/>
          </p:cNvSpPr>
          <p:nvPr>
            <p:ph idx="1"/>
          </p:nvPr>
        </p:nvSpPr>
        <p:spPr>
          <a:xfrm>
            <a:off x="323528" y="260648"/>
            <a:ext cx="8640960" cy="4876800"/>
          </a:xfrm>
        </p:spPr>
        <p:txBody>
          <a:bodyPr/>
          <a:lstStyle/>
          <a:p>
            <a:r>
              <a:rPr lang="zh-TW" altLang="en-US" sz="2400" dirty="0"/>
              <a:t>一、雇主因接獲被害人</a:t>
            </a:r>
            <a:r>
              <a:rPr lang="zh-TW" altLang="en-US" sz="2400" dirty="0">
                <a:highlight>
                  <a:srgbClr val="FFFF00"/>
                </a:highlight>
              </a:rPr>
              <a:t>申訴而知悉</a:t>
            </a:r>
            <a:r>
              <a:rPr lang="zh-TW" altLang="en-US" sz="2400" dirty="0"/>
              <a:t>性騷擾之情形時：</a:t>
            </a:r>
          </a:p>
          <a:p>
            <a:r>
              <a:rPr lang="zh-TW" altLang="en-US" sz="2400" dirty="0"/>
              <a:t>（一）</a:t>
            </a:r>
            <a:r>
              <a:rPr lang="zh-TW" altLang="en-US" sz="2400" dirty="0">
                <a:highlight>
                  <a:srgbClr val="FFFF00"/>
                </a:highlight>
              </a:rPr>
              <a:t>考量申訴人意願，採取適當之</a:t>
            </a:r>
            <a:r>
              <a:rPr lang="zh-TW" altLang="en-US" sz="2400" b="1" dirty="0">
                <a:solidFill>
                  <a:srgbClr val="FF0000"/>
                </a:solidFill>
                <a:highlight>
                  <a:srgbClr val="FFFF00"/>
                </a:highlight>
              </a:rPr>
              <a:t>隔離措施</a:t>
            </a:r>
            <a:r>
              <a:rPr lang="zh-TW" altLang="en-US" sz="2400" dirty="0"/>
              <a:t>，避免申訴人受性騷擾情形再度發生，並不得對申訴人之薪資等勞動條件作不利之變更。</a:t>
            </a:r>
          </a:p>
          <a:p>
            <a:r>
              <a:rPr lang="zh-TW" altLang="en-US" sz="2400" dirty="0"/>
              <a:t>（二）對申訴人提供或轉介諮詢、醫療或心理諮商、社會福利資源及其他必要之服務。</a:t>
            </a:r>
          </a:p>
          <a:p>
            <a:r>
              <a:rPr lang="zh-TW" altLang="en-US" sz="2400" dirty="0"/>
              <a:t>（三）啟動調查程序，對性騷擾事件之相關人員進行訪談或適當之調查程序。</a:t>
            </a:r>
          </a:p>
          <a:p>
            <a:r>
              <a:rPr lang="zh-TW" altLang="en-US" sz="2400" dirty="0"/>
              <a:t>（四）被申訴人</a:t>
            </a:r>
            <a:r>
              <a:rPr lang="zh-TW" altLang="en-US" sz="2400" b="1" dirty="0">
                <a:solidFill>
                  <a:srgbClr val="FF0000"/>
                </a:solidFill>
              </a:rPr>
              <a:t>具權勢地位，且情節重大</a:t>
            </a:r>
            <a:r>
              <a:rPr lang="zh-TW" altLang="en-US" sz="2400" dirty="0"/>
              <a:t>，於進行調查期間有先行停止或調整職務之必要時，</a:t>
            </a:r>
            <a:r>
              <a:rPr lang="zh-TW" altLang="en-US" sz="2400" dirty="0">
                <a:highlight>
                  <a:srgbClr val="FFFF00"/>
                </a:highlight>
              </a:rPr>
              <a:t>得暫時停止或調整被申訴人之職務</a:t>
            </a:r>
            <a:r>
              <a:rPr lang="zh-TW" altLang="en-US" sz="2400" dirty="0"/>
              <a:t>；經調查未認定為性騷擾者，停止職務期間之薪資，應予補發。</a:t>
            </a:r>
            <a:r>
              <a:rPr lang="en-US" altLang="zh-TW" sz="2400" dirty="0"/>
              <a:t>(</a:t>
            </a:r>
            <a:r>
              <a:rPr lang="zh-TW" altLang="en-US" sz="2400" dirty="0"/>
              <a:t>本法</a:t>
            </a:r>
            <a:r>
              <a:rPr lang="en-US" altLang="zh-TW" sz="2400" dirty="0"/>
              <a:t>13-1</a:t>
            </a:r>
            <a:r>
              <a:rPr lang="zh-TW" altLang="en-US" sz="2400" dirty="0"/>
              <a:t>第</a:t>
            </a:r>
            <a:r>
              <a:rPr lang="en-US" altLang="zh-TW" sz="2400" dirty="0"/>
              <a:t>1</a:t>
            </a:r>
            <a:r>
              <a:rPr lang="zh-TW" altLang="en-US" sz="2400" dirty="0"/>
              <a:t>項</a:t>
            </a:r>
            <a:r>
              <a:rPr lang="en-US" altLang="zh-TW" sz="2400" dirty="0"/>
              <a:t>)</a:t>
            </a:r>
            <a:endParaRPr lang="zh-TW" altLang="en-US" sz="2400" dirty="0"/>
          </a:p>
          <a:p>
            <a:r>
              <a:rPr lang="zh-TW" altLang="en-US" sz="2400" dirty="0"/>
              <a:t>（五）性騷擾行為經查證屬實，應視情節輕重對行為人為適當之懲戒或處理。</a:t>
            </a:r>
            <a:r>
              <a:rPr lang="zh-TW" altLang="en-US" sz="2400" dirty="0">
                <a:highlight>
                  <a:srgbClr val="FFFF00"/>
                </a:highlight>
              </a:rPr>
              <a:t>情節重大者，雇主得依本法第十三條之一第二項規定，不經預告終止勞動契約</a:t>
            </a:r>
            <a:r>
              <a:rPr lang="zh-TW" altLang="en-US" sz="2400" dirty="0"/>
              <a:t>。</a:t>
            </a:r>
            <a:r>
              <a:rPr lang="en-US" altLang="zh-TW" sz="2400" dirty="0"/>
              <a:t>(</a:t>
            </a:r>
            <a:r>
              <a:rPr lang="zh-TW" altLang="en-US" sz="2400" dirty="0"/>
              <a:t>本法</a:t>
            </a:r>
            <a:r>
              <a:rPr lang="en-US" altLang="zh-TW" sz="2400" dirty="0"/>
              <a:t>13-1)</a:t>
            </a:r>
            <a:endParaRPr lang="zh-TW" altLang="en-US" sz="2400" dirty="0"/>
          </a:p>
          <a:p>
            <a:r>
              <a:rPr lang="zh-TW" altLang="en-US" sz="2400" dirty="0"/>
              <a:t>（六）如經證實有</a:t>
            </a:r>
            <a:r>
              <a:rPr lang="zh-TW" altLang="en-US" sz="2400" dirty="0">
                <a:highlight>
                  <a:srgbClr val="FFFF00"/>
                </a:highlight>
              </a:rPr>
              <a:t>惡意虛構之事實者，亦對申訴人為適當之懲戒或處理</a:t>
            </a:r>
            <a:r>
              <a:rPr lang="zh-TW" altLang="en-US" sz="2400" dirty="0"/>
              <a:t>。</a:t>
            </a:r>
            <a:endParaRPr lang="zh-TW" altLang="en-US" dirty="0"/>
          </a:p>
        </p:txBody>
      </p:sp>
    </p:spTree>
    <p:extLst>
      <p:ext uri="{BB962C8B-B14F-4D97-AF65-F5344CB8AC3E}">
        <p14:creationId xmlns:p14="http://schemas.microsoft.com/office/powerpoint/2010/main" val="3840868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0A6E63-35CF-AB6A-79D4-3F6AF26E19D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B58B54C-61AB-16D4-6384-B8E340305D49}"/>
              </a:ext>
            </a:extLst>
          </p:cNvPr>
          <p:cNvSpPr>
            <a:spLocks noGrp="1"/>
          </p:cNvSpPr>
          <p:nvPr>
            <p:ph idx="1"/>
          </p:nvPr>
        </p:nvSpPr>
        <p:spPr>
          <a:xfrm>
            <a:off x="323528" y="1052736"/>
            <a:ext cx="8496944" cy="4876800"/>
          </a:xfrm>
        </p:spPr>
        <p:txBody>
          <a:bodyPr/>
          <a:lstStyle/>
          <a:p>
            <a:r>
              <a:rPr lang="zh-TW" altLang="en-US" sz="2400" dirty="0"/>
              <a:t>二、雇主</a:t>
            </a:r>
            <a:r>
              <a:rPr lang="zh-TW" altLang="en-US" sz="2400" dirty="0">
                <a:highlight>
                  <a:srgbClr val="FFFF00"/>
                </a:highlight>
              </a:rPr>
              <a:t>非因前款情形而知悉</a:t>
            </a:r>
            <a:r>
              <a:rPr lang="zh-TW" altLang="en-US" sz="2400" dirty="0"/>
              <a:t>性騷擾事件時：</a:t>
            </a:r>
          </a:p>
          <a:p>
            <a:r>
              <a:rPr lang="zh-TW" altLang="en-US" sz="2400" dirty="0"/>
              <a:t>（一）</a:t>
            </a:r>
            <a:r>
              <a:rPr lang="zh-TW" altLang="en-US" sz="2400" dirty="0">
                <a:highlight>
                  <a:srgbClr val="FFFF00"/>
                </a:highlight>
              </a:rPr>
              <a:t>訪談相關人員</a:t>
            </a:r>
            <a:r>
              <a:rPr lang="zh-TW" altLang="en-US" sz="2400" dirty="0"/>
              <a:t>，就相關事實進行必要之釐清及查證。</a:t>
            </a:r>
          </a:p>
          <a:p>
            <a:r>
              <a:rPr lang="zh-TW" altLang="en-US" sz="2400" dirty="0"/>
              <a:t>（二）告知被害人得主張之權益及各種救濟途徑，並依其意願協助其提起申訴。</a:t>
            </a:r>
          </a:p>
          <a:p>
            <a:r>
              <a:rPr lang="zh-TW" altLang="en-US" sz="2400" dirty="0"/>
              <a:t>（三）對相關人員適度調整工作內容或工作場所。</a:t>
            </a:r>
          </a:p>
          <a:p>
            <a:r>
              <a:rPr lang="zh-TW" altLang="en-US" sz="2400" dirty="0"/>
              <a:t>（四）依被害人意願，</a:t>
            </a:r>
            <a:r>
              <a:rPr lang="zh-TW" altLang="en-US" sz="2400" dirty="0">
                <a:highlight>
                  <a:srgbClr val="FFFF00"/>
                </a:highlight>
              </a:rPr>
              <a:t>提供或轉介</a:t>
            </a:r>
            <a:r>
              <a:rPr lang="zh-TW" altLang="en-US" sz="2400" dirty="0"/>
              <a:t>諮詢、醫療或心理諮商處理、社會福利資源及其他必要之服務。</a:t>
            </a:r>
          </a:p>
          <a:p>
            <a:r>
              <a:rPr lang="zh-TW" altLang="en-US" sz="2400" dirty="0"/>
              <a:t>雇主因接獲被害人陳述知悉性騷擾事件，而被害人無提起申訴意願者，雇主仍應依前項第二款規定，採取立即有效之糾正及補救措施。</a:t>
            </a:r>
          </a:p>
          <a:p>
            <a:r>
              <a:rPr lang="zh-TW" altLang="en-US" sz="2400" dirty="0"/>
              <a:t>僱用受僱者五百人以上之雇主，因申訴人或被害人之請求，應提供至少二次之心理諮商協助。</a:t>
            </a:r>
          </a:p>
          <a:p>
            <a:endParaRPr lang="zh-TW" altLang="en-US" dirty="0"/>
          </a:p>
        </p:txBody>
      </p:sp>
    </p:spTree>
    <p:extLst>
      <p:ext uri="{BB962C8B-B14F-4D97-AF65-F5344CB8AC3E}">
        <p14:creationId xmlns:p14="http://schemas.microsoft.com/office/powerpoint/2010/main" val="76671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A06DA8-B744-1C4D-3409-FF173F282B59}"/>
              </a:ext>
            </a:extLst>
          </p:cNvPr>
          <p:cNvSpPr>
            <a:spLocks noGrp="1"/>
          </p:cNvSpPr>
          <p:nvPr>
            <p:ph type="title"/>
          </p:nvPr>
        </p:nvSpPr>
        <p:spPr>
          <a:xfrm>
            <a:off x="0" y="375727"/>
            <a:ext cx="8964488" cy="533400"/>
          </a:xfrm>
        </p:spPr>
        <p:txBody>
          <a:bodyPr/>
          <a:lstStyle/>
          <a:p>
            <a:r>
              <a:rPr lang="zh-TW" altLang="en-US" dirty="0"/>
              <a:t>性騷擾事件對行為人工作權、財產權之影響</a:t>
            </a:r>
          </a:p>
        </p:txBody>
      </p:sp>
      <p:sp>
        <p:nvSpPr>
          <p:cNvPr id="3" name="內容版面配置區 2">
            <a:extLst>
              <a:ext uri="{FF2B5EF4-FFF2-40B4-BE49-F238E27FC236}">
                <a16:creationId xmlns:a16="http://schemas.microsoft.com/office/drawing/2014/main" id="{D63CB8BB-008C-2C61-F5B0-E9FE2ED109D4}"/>
              </a:ext>
            </a:extLst>
          </p:cNvPr>
          <p:cNvSpPr>
            <a:spLocks noGrp="1"/>
          </p:cNvSpPr>
          <p:nvPr>
            <p:ph idx="1"/>
          </p:nvPr>
        </p:nvSpPr>
        <p:spPr>
          <a:xfrm>
            <a:off x="457200" y="1052736"/>
            <a:ext cx="8153400" cy="4876800"/>
          </a:xfrm>
        </p:spPr>
        <p:txBody>
          <a:bodyPr/>
          <a:lstStyle/>
          <a:p>
            <a:r>
              <a:rPr lang="zh-TW" altLang="en-US" dirty="0">
                <a:highlight>
                  <a:srgbClr val="FFFF00"/>
                </a:highlight>
              </a:rPr>
              <a:t>情節重大者涉及身分改變，情節輕微者懲戒</a:t>
            </a:r>
            <a:endParaRPr lang="en-US" altLang="zh-TW" dirty="0">
              <a:highlight>
                <a:srgbClr val="FFFF00"/>
              </a:highlight>
            </a:endParaRPr>
          </a:p>
          <a:p>
            <a:r>
              <a:rPr lang="zh-TW" altLang="en-US" dirty="0"/>
              <a:t>性騷擾行為經</a:t>
            </a:r>
            <a:r>
              <a:rPr lang="zh-TW" altLang="en-US" dirty="0">
                <a:solidFill>
                  <a:srgbClr val="FF0000"/>
                </a:solidFill>
              </a:rPr>
              <a:t>調查屬實</a:t>
            </a:r>
            <a:r>
              <a:rPr lang="zh-TW" altLang="en-US" dirty="0"/>
              <a:t>，行為人所屬政府機關（構）、部隊、學校，應</a:t>
            </a:r>
            <a:r>
              <a:rPr lang="zh-TW" altLang="en-US" dirty="0">
                <a:solidFill>
                  <a:srgbClr val="FF0000"/>
                </a:solidFill>
              </a:rPr>
              <a:t>視情節輕重</a:t>
            </a:r>
            <a:r>
              <a:rPr lang="zh-TW" altLang="en-US" dirty="0"/>
              <a:t>，對行為人為適當之</a:t>
            </a:r>
            <a:r>
              <a:rPr lang="zh-TW" altLang="en-US" dirty="0">
                <a:solidFill>
                  <a:srgbClr val="FF0000"/>
                </a:solidFill>
              </a:rPr>
              <a:t>懲處</a:t>
            </a:r>
            <a:r>
              <a:rPr lang="zh-TW" altLang="en-US" dirty="0"/>
              <a:t>，並予以追蹤、考核及監督，避免再度性騷擾或報復情事發生。</a:t>
            </a:r>
            <a:r>
              <a:rPr lang="en-US" altLang="zh-TW" dirty="0"/>
              <a:t>(</a:t>
            </a:r>
            <a:r>
              <a:rPr lang="zh-TW" altLang="en-US" dirty="0"/>
              <a:t>性騷擾防治準則第</a:t>
            </a:r>
            <a:r>
              <a:rPr lang="en-US" altLang="zh-TW" dirty="0"/>
              <a:t>12</a:t>
            </a:r>
            <a:r>
              <a:rPr lang="zh-TW" altLang="en-US" dirty="0"/>
              <a:t>條</a:t>
            </a:r>
            <a:r>
              <a:rPr lang="en-US" altLang="zh-TW" dirty="0"/>
              <a:t>)</a:t>
            </a:r>
          </a:p>
          <a:p>
            <a:r>
              <a:rPr lang="zh-TW" altLang="en-US" dirty="0"/>
              <a:t>性騷擾行為經</a:t>
            </a:r>
            <a:r>
              <a:rPr lang="zh-TW" altLang="en-US" dirty="0">
                <a:solidFill>
                  <a:srgbClr val="FF0000"/>
                </a:solidFill>
              </a:rPr>
              <a:t>調查屬實</a:t>
            </a:r>
            <a:r>
              <a:rPr lang="zh-TW" altLang="en-US" dirty="0"/>
              <a:t>，雇主應</a:t>
            </a:r>
            <a:r>
              <a:rPr lang="zh-TW" altLang="en-US" dirty="0">
                <a:solidFill>
                  <a:srgbClr val="FF0000"/>
                </a:solidFill>
              </a:rPr>
              <a:t>視情節輕重</a:t>
            </a:r>
            <a:r>
              <a:rPr lang="zh-TW" altLang="en-US" dirty="0"/>
              <a:t>，對行為人為適當之</a:t>
            </a:r>
            <a:r>
              <a:rPr lang="zh-TW" altLang="en-US" dirty="0">
                <a:solidFill>
                  <a:srgbClr val="FF0000"/>
                </a:solidFill>
              </a:rPr>
              <a:t>懲戒或處理</a:t>
            </a:r>
            <a:r>
              <a:rPr lang="zh-TW" altLang="en-US" dirty="0"/>
              <a:t>，並按中央主管機關規定之內容及方式，依本法第十三條第四項規定，將處理結果通知地方主管機關。</a:t>
            </a:r>
            <a:endParaRPr lang="en-US" altLang="zh-TW" dirty="0"/>
          </a:p>
          <a:p>
            <a:r>
              <a:rPr lang="en-US" altLang="zh-TW" dirty="0"/>
              <a:t>(</a:t>
            </a:r>
            <a:r>
              <a:rPr lang="zh-TW" altLang="en-US" dirty="0"/>
              <a:t>工作場所措施準則第</a:t>
            </a:r>
            <a:r>
              <a:rPr lang="en-US" altLang="zh-TW" dirty="0"/>
              <a:t>19</a:t>
            </a:r>
            <a:r>
              <a:rPr lang="zh-TW" altLang="en-US" dirty="0"/>
              <a:t>條</a:t>
            </a:r>
            <a:r>
              <a:rPr lang="en-US" altLang="zh-TW" dirty="0"/>
              <a:t>)</a:t>
            </a:r>
            <a:endParaRPr lang="zh-TW" altLang="en-US" dirty="0"/>
          </a:p>
          <a:p>
            <a:endParaRPr lang="en-US" altLang="zh-TW" dirty="0">
              <a:highlight>
                <a:srgbClr val="FFFF00"/>
              </a:highlight>
            </a:endParaRPr>
          </a:p>
          <a:p>
            <a:pPr marL="0" indent="0">
              <a:buNone/>
            </a:pPr>
            <a:endParaRPr lang="en-US" altLang="zh-TW" dirty="0"/>
          </a:p>
          <a:p>
            <a:endParaRPr lang="en-US" altLang="zh-TW" dirty="0"/>
          </a:p>
        </p:txBody>
      </p:sp>
    </p:spTree>
    <p:extLst>
      <p:ext uri="{BB962C8B-B14F-4D97-AF65-F5344CB8AC3E}">
        <p14:creationId xmlns:p14="http://schemas.microsoft.com/office/powerpoint/2010/main" val="2626117389"/>
      </p:ext>
    </p:extLst>
  </p:cSld>
  <p:clrMapOvr>
    <a:masterClrMapping/>
  </p:clrMapOvr>
</p:sld>
</file>

<file path=ppt/theme/theme1.xml><?xml version="1.0" encoding="utf-8"?>
<a:theme xmlns:a="http://schemas.openxmlformats.org/drawingml/2006/main" name="238TGp_spraut_light _v2">
  <a:themeElements>
    <a:clrScheme name="235TGp_report_light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235TGp_report_ligh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235TGp_report_light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235TGp_report_light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235TGp_report_light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238TGp_spraut_light _v2</Template>
  <TotalTime>1624</TotalTime>
  <Words>4220</Words>
  <Application>Microsoft Office PowerPoint</Application>
  <PresentationFormat>如螢幕大小 (4:3)</PresentationFormat>
  <Paragraphs>159</Paragraphs>
  <Slides>34</Slides>
  <Notes>1</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34</vt:i4>
      </vt:variant>
    </vt:vector>
  </HeadingPairs>
  <TitlesOfParts>
    <vt:vector size="45" baseType="lpstr">
      <vt:lpstr>Microsoft JhengHei Light</vt:lpstr>
      <vt:lpstr>Microsoft JhengHei UI</vt:lpstr>
      <vt:lpstr>細明體</vt:lpstr>
      <vt:lpstr>微軟正黑體</vt:lpstr>
      <vt:lpstr>標楷體</vt:lpstr>
      <vt:lpstr>Arial</vt:lpstr>
      <vt:lpstr>Calibri</vt:lpstr>
      <vt:lpstr>Source Sans Pro</vt:lpstr>
      <vt:lpstr>Verdana</vt:lpstr>
      <vt:lpstr>Wingdings</vt:lpstr>
      <vt:lpstr>238TGp_spraut_light _v2</vt:lpstr>
      <vt:lpstr> 性騷擾防治宣導教育訓練</vt:lpstr>
      <vt:lpstr>PowerPoint 簡報</vt:lpstr>
      <vt:lpstr>職場性騷擾相關法令</vt:lpstr>
      <vt:lpstr>法律規定-雇主知悉後之處置</vt:lpstr>
      <vt:lpstr>PowerPoint 簡報</vt:lpstr>
      <vt:lpstr> 準則第6條 </vt:lpstr>
      <vt:lpstr>PowerPoint 簡報</vt:lpstr>
      <vt:lpstr>PowerPoint 簡報</vt:lpstr>
      <vt:lpstr>性騷擾事件對行為人工作權、財產權之影響</vt:lpstr>
      <vt:lpstr>權勢性騷擾之懲罰性賠償(性工第27條)</vt:lpstr>
      <vt:lpstr>申訴程序及期間(性工第32-1)</vt:lpstr>
      <vt:lpstr>PowerPoint 簡報</vt:lpstr>
      <vt:lpstr>PowerPoint 簡報</vt:lpstr>
      <vt:lpstr>PowerPoint 簡報</vt:lpstr>
      <vt:lpstr>    什麼是「性騷擾」？</vt:lpstr>
      <vt:lpstr>性工法第12條</vt:lpstr>
      <vt:lpstr>工作場所性騷擾防治措施準則第5條(113.1.17修正)</vt:lpstr>
      <vt:lpstr>性騷法第2條</vt:lpstr>
      <vt:lpstr>性騷擾防治準則第2條(113.3.6修正)</vt:lpstr>
      <vt:lpstr>PowerPoint 簡報</vt:lpstr>
      <vt:lpstr>以下的條件都具備就是性騷擾唷!</vt:lpstr>
      <vt:lpstr> 性騷擾的態樣</vt:lpstr>
      <vt:lpstr>個案中認定標準? (性騷擾施行細則第2條、性工法第12條第4項)</vt:lpstr>
      <vt:lpstr>臺灣臺北地方法院112簡上187民事判決</vt:lpstr>
      <vt:lpstr>摸肩、摟腰1/2</vt:lpstr>
      <vt:lpstr>摸肩、摟腰2/2</vt:lpstr>
      <vt:lpstr>言語性騷擾</vt:lpstr>
      <vt:lpstr>其他身體隱私處</vt:lpstr>
      <vt:lpstr>PowerPoint 簡報</vt:lpstr>
      <vt:lpstr>物化女/男性的言論</vt:lpstr>
      <vt:lpstr>性別歧視</vt:lpstr>
      <vt:lpstr>性騷擾情事之申訴或告訴途徑可分別或同時進行</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寄養法律講座</dc:title>
  <dc:creator>minit</dc:creator>
  <cp:lastModifiedBy>林哲國</cp:lastModifiedBy>
  <cp:revision>158</cp:revision>
  <dcterms:created xsi:type="dcterms:W3CDTF">2012-03-11T02:27:39Z</dcterms:created>
  <dcterms:modified xsi:type="dcterms:W3CDTF">2025-05-13T02:32:49Z</dcterms:modified>
</cp:coreProperties>
</file>