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0" r:id="rId2"/>
    <p:sldId id="2682" r:id="rId3"/>
    <p:sldId id="2683" r:id="rId4"/>
    <p:sldId id="2684" r:id="rId5"/>
    <p:sldId id="2685" r:id="rId6"/>
    <p:sldId id="2686" r:id="rId7"/>
    <p:sldId id="2687" r:id="rId8"/>
    <p:sldId id="2688" r:id="rId9"/>
    <p:sldId id="2689" r:id="rId10"/>
    <p:sldId id="2690" r:id="rId11"/>
    <p:sldId id="2691" r:id="rId12"/>
    <p:sldId id="2692" r:id="rId13"/>
    <p:sldId id="2693" r:id="rId14"/>
    <p:sldId id="2694" r:id="rId15"/>
    <p:sldId id="2695" r:id="rId16"/>
    <p:sldId id="2397" r:id="rId17"/>
    <p:sldId id="2697" r:id="rId18"/>
    <p:sldId id="2698" r:id="rId19"/>
    <p:sldId id="2699" r:id="rId20"/>
    <p:sldId id="2700" r:id="rId21"/>
    <p:sldId id="2398" r:id="rId22"/>
    <p:sldId id="2702" r:id="rId23"/>
    <p:sldId id="2703" r:id="rId24"/>
    <p:sldId id="2704" r:id="rId25"/>
    <p:sldId id="2705" r:id="rId26"/>
    <p:sldId id="2706" r:id="rId27"/>
    <p:sldId id="2707" r:id="rId28"/>
    <p:sldId id="2708" r:id="rId29"/>
    <p:sldId id="2709" r:id="rId30"/>
    <p:sldId id="2710" r:id="rId31"/>
    <p:sldId id="2711" r:id="rId32"/>
    <p:sldId id="2712" r:id="rId33"/>
    <p:sldId id="2713" r:id="rId34"/>
    <p:sldId id="2714" r:id="rId35"/>
    <p:sldId id="2715" r:id="rId36"/>
    <p:sldId id="2716" r:id="rId37"/>
    <p:sldId id="2717" r:id="rId38"/>
    <p:sldId id="2718" r:id="rId39"/>
    <p:sldId id="2719" r:id="rId40"/>
    <p:sldId id="2720" r:id="rId41"/>
    <p:sldId id="2721" r:id="rId42"/>
    <p:sldId id="2722" r:id="rId43"/>
    <p:sldId id="2723" r:id="rId44"/>
    <p:sldId id="2724" r:id="rId45"/>
    <p:sldId id="2725" r:id="rId46"/>
    <p:sldId id="2726" r:id="rId47"/>
    <p:sldId id="2727" r:id="rId48"/>
    <p:sldId id="2728" r:id="rId49"/>
    <p:sldId id="2729" r:id="rId50"/>
    <p:sldId id="2730" r:id="rId51"/>
    <p:sldId id="2731" r:id="rId52"/>
    <p:sldId id="2732" r:id="rId53"/>
    <p:sldId id="2733" r:id="rId54"/>
    <p:sldId id="2734" r:id="rId55"/>
    <p:sldId id="2735" r:id="rId56"/>
    <p:sldId id="2736" r:id="rId57"/>
    <p:sldId id="2737" r:id="rId58"/>
    <p:sldId id="2738" r:id="rId59"/>
    <p:sldId id="2739" r:id="rId60"/>
    <p:sldId id="2740" r:id="rId61"/>
    <p:sldId id="2741" r:id="rId62"/>
    <p:sldId id="2742" r:id="rId63"/>
    <p:sldId id="2743" r:id="rId64"/>
    <p:sldId id="2744" r:id="rId65"/>
    <p:sldId id="2745" r:id="rId66"/>
    <p:sldId id="2746" r:id="rId67"/>
    <p:sldId id="2747" r:id="rId68"/>
    <p:sldId id="2748" r:id="rId69"/>
    <p:sldId id="2749" r:id="rId70"/>
    <p:sldId id="2750" r:id="rId71"/>
    <p:sldId id="2751" r:id="rId72"/>
    <p:sldId id="2752" r:id="rId73"/>
    <p:sldId id="2753" r:id="rId74"/>
    <p:sldId id="2754" r:id="rId75"/>
    <p:sldId id="2755" r:id="rId76"/>
    <p:sldId id="2756" r:id="rId77"/>
    <p:sldId id="2757" r:id="rId78"/>
    <p:sldId id="2758" r:id="rId79"/>
    <p:sldId id="2759" r:id="rId80"/>
    <p:sldId id="2760" r:id="rId81"/>
    <p:sldId id="2761" r:id="rId82"/>
    <p:sldId id="2762" r:id="rId83"/>
    <p:sldId id="2763" r:id="rId84"/>
    <p:sldId id="2764" r:id="rId85"/>
    <p:sldId id="2765" r:id="rId86"/>
    <p:sldId id="2766" r:id="rId87"/>
    <p:sldId id="2767" r:id="rId88"/>
    <p:sldId id="2768" r:id="rId89"/>
    <p:sldId id="2769" r:id="rId90"/>
    <p:sldId id="2770" r:id="rId91"/>
    <p:sldId id="2771" r:id="rId92"/>
    <p:sldId id="2772" r:id="rId93"/>
    <p:sldId id="2773" r:id="rId94"/>
    <p:sldId id="2774" r:id="rId95"/>
    <p:sldId id="2775" r:id="rId96"/>
    <p:sldId id="2776" r:id="rId97"/>
    <p:sldId id="2777" r:id="rId98"/>
    <p:sldId id="2778" r:id="rId99"/>
    <p:sldId id="2779" r:id="rId100"/>
    <p:sldId id="2780" r:id="rId101"/>
    <p:sldId id="2781" r:id="rId102"/>
    <p:sldId id="2782" r:id="rId103"/>
    <p:sldId id="2783" r:id="rId104"/>
    <p:sldId id="2784" r:id="rId105"/>
    <p:sldId id="2785" r:id="rId106"/>
    <p:sldId id="2786" r:id="rId107"/>
    <p:sldId id="2787" r:id="rId10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3333FF"/>
    <a:srgbClr val="FFCCCC"/>
    <a:srgbClr val="FF00FF"/>
    <a:srgbClr val="CCFFFF"/>
    <a:srgbClr val="9900FF"/>
    <a:srgbClr val="6699FF"/>
    <a:srgbClr val="CCE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417" autoAdjust="0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5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9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3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3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65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55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01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8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8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0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43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43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93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76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76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76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4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74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參加國中技藝教育學程成績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PR70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上或技藝競賽得獎者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技藝競賽或技藝學程積分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每班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=556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441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學術傾向學生</a:t>
            </a:r>
          </a:p>
        </p:txBody>
      </p:sp>
      <p:sp>
        <p:nvSpPr>
          <p:cNvPr id="8" name="流程圖: 文件 7">
            <a:extLst>
              <a:ext uri="{FF2B5EF4-FFF2-40B4-BE49-F238E27FC236}">
                <a16:creationId xmlns="" xmlns:a16="http://schemas.microsoft.com/office/drawing/2014/main" id="{04A6712C-211D-4FD7-8BB6-43DE33A52388}"/>
              </a:ext>
            </a:extLst>
          </p:cNvPr>
          <p:cNvSpPr/>
          <p:nvPr/>
        </p:nvSpPr>
        <p:spPr>
          <a:xfrm>
            <a:off x="5143504" y="1714488"/>
            <a:ext cx="2664296" cy="93610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</a:t>
            </a:r>
          </a:p>
        </p:txBody>
      </p:sp>
      <p:sp>
        <p:nvSpPr>
          <p:cNvPr id="10" name="流程圖: 文件 9">
            <a:extLst>
              <a:ext uri="{FF2B5EF4-FFF2-40B4-BE49-F238E27FC236}">
                <a16:creationId xmlns="" xmlns:a16="http://schemas.microsoft.com/office/drawing/2014/main" id="{66891839-1941-4D70-A826-73BB76D62CD1}"/>
              </a:ext>
            </a:extLst>
          </p:cNvPr>
          <p:cNvSpPr/>
          <p:nvPr/>
        </p:nvSpPr>
        <p:spPr>
          <a:xfrm>
            <a:off x="5143504" y="4857760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資優班鑑定</a:t>
            </a:r>
          </a:p>
        </p:txBody>
      </p:sp>
      <p:sp>
        <p:nvSpPr>
          <p:cNvPr id="11" name="流程圖: 文件 10">
            <a:extLst>
              <a:ext uri="{FF2B5EF4-FFF2-40B4-BE49-F238E27FC236}">
                <a16:creationId xmlns="" xmlns:a16="http://schemas.microsoft.com/office/drawing/2014/main" id="{7459E34B-6A79-4B9A-91E1-20585353B4B8}"/>
              </a:ext>
            </a:extLst>
          </p:cNvPr>
          <p:cNvSpPr/>
          <p:nvPr/>
        </p:nvSpPr>
        <p:spPr>
          <a:xfrm>
            <a:off x="5143504" y="3286124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DFD20B73-8B40-404B-827B-AFE068CE2FA8}"/>
              </a:ext>
            </a:extLst>
          </p:cNvPr>
          <p:cNvSpPr/>
          <p:nvPr/>
        </p:nvSpPr>
        <p:spPr>
          <a:xfrm>
            <a:off x="3643306" y="3357562"/>
            <a:ext cx="909599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1282" name="Picture 2" descr="ãæå æ¯å¦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50720" cy="259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2936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摺角紙張 5">
            <a:extLst>
              <a:ext uri="{FF2B5EF4-FFF2-40B4-BE49-F238E27FC236}">
                <a16:creationId xmlns="" xmlns:a16="http://schemas.microsoft.com/office/drawing/2014/main" id="{8BC7B7BC-8909-448C-A48E-B516B5261E28}"/>
              </a:ext>
            </a:extLst>
          </p:cNvPr>
          <p:cNvSpPr/>
          <p:nvPr/>
        </p:nvSpPr>
        <p:spPr>
          <a:xfrm>
            <a:off x="393954" y="2621947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技藝技能優良甄審入學</a:t>
            </a:r>
          </a:p>
        </p:txBody>
      </p:sp>
      <p:sp>
        <p:nvSpPr>
          <p:cNvPr id="9" name="矩形: 摺角紙張 8">
            <a:extLst>
              <a:ext uri="{FF2B5EF4-FFF2-40B4-BE49-F238E27FC236}">
                <a16:creationId xmlns="" xmlns:a16="http://schemas.microsoft.com/office/drawing/2014/main" id="{BDBB1069-436F-4E01-9383-785CCF2920CD}"/>
              </a:ext>
            </a:extLst>
          </p:cNvPr>
          <p:cNvSpPr/>
          <p:nvPr/>
        </p:nvSpPr>
        <p:spPr>
          <a:xfrm>
            <a:off x="2143108" y="1571612"/>
            <a:ext cx="2664296" cy="642942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專業群科甄選入學</a:t>
            </a:r>
          </a:p>
        </p:txBody>
      </p:sp>
      <p:sp>
        <p:nvSpPr>
          <p:cNvPr id="10" name="矩形: 摺角紙張 9">
            <a:extLst>
              <a:ext uri="{FF2B5EF4-FFF2-40B4-BE49-F238E27FC236}">
                <a16:creationId xmlns="" xmlns:a16="http://schemas.microsoft.com/office/drawing/2014/main" id="{86FEF119-2874-4728-B4D1-BFCB392E9009}"/>
              </a:ext>
            </a:extLst>
          </p:cNvPr>
          <p:cNvSpPr/>
          <p:nvPr/>
        </p:nvSpPr>
        <p:spPr>
          <a:xfrm>
            <a:off x="5500694" y="980728"/>
            <a:ext cx="2592288" cy="1233826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="" xmlns:a16="http://schemas.microsoft.com/office/drawing/2014/main" id="{F186E820-E31A-40E7-B4A2-BE33DFA0FA65}"/>
              </a:ext>
            </a:extLst>
          </p:cNvPr>
          <p:cNvSpPr/>
          <p:nvPr/>
        </p:nvSpPr>
        <p:spPr>
          <a:xfrm>
            <a:off x="457200" y="3835700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="" xmlns:a16="http://schemas.microsoft.com/office/drawing/2014/main" id="{799CE670-6199-42C4-9FD9-A1E912A44ACE}"/>
              </a:ext>
            </a:extLst>
          </p:cNvPr>
          <p:cNvSpPr/>
          <p:nvPr/>
        </p:nvSpPr>
        <p:spPr>
          <a:xfrm>
            <a:off x="6300192" y="398517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選填專業群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="" xmlns:a16="http://schemas.microsoft.com/office/drawing/2014/main" id="{B25055E7-9C98-46FB-9B62-C7999EEBC1BB}"/>
              </a:ext>
            </a:extLst>
          </p:cNvPr>
          <p:cNvSpPr/>
          <p:nvPr/>
        </p:nvSpPr>
        <p:spPr>
          <a:xfrm>
            <a:off x="1475656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="" xmlns:a16="http://schemas.microsoft.com/office/drawing/2014/main" id="{27BE9DB0-FF76-45A1-8D10-723ED29551F8}"/>
              </a:ext>
            </a:extLst>
          </p:cNvPr>
          <p:cNvSpPr/>
          <p:nvPr/>
        </p:nvSpPr>
        <p:spPr>
          <a:xfrm>
            <a:off x="4499992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學合作班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="" xmlns:a16="http://schemas.microsoft.com/office/drawing/2014/main" id="{5CECD511-F87C-43D2-BD52-F2065FF3D56E}"/>
              </a:ext>
            </a:extLst>
          </p:cNvPr>
          <p:cNvSpPr/>
          <p:nvPr/>
        </p:nvSpPr>
        <p:spPr>
          <a:xfrm>
            <a:off x="6121855" y="2643182"/>
            <a:ext cx="2592288" cy="944566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技術型及單科型</a:t>
            </a:r>
            <a:endParaRPr lang="en-US" altLang="zh-TW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免試獨招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技職傾向學生</a:t>
            </a:r>
          </a:p>
        </p:txBody>
      </p:sp>
      <p:pic>
        <p:nvPicPr>
          <p:cNvPr id="480258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1714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35798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換頁接點 4">
            <a:extLst>
              <a:ext uri="{FF2B5EF4-FFF2-40B4-BE49-F238E27FC236}">
                <a16:creationId xmlns="" xmlns:a16="http://schemas.microsoft.com/office/drawing/2014/main" id="{908A2BCE-0016-4DA2-9C7C-C5DB06114D2A}"/>
              </a:ext>
            </a:extLst>
          </p:cNvPr>
          <p:cNvSpPr/>
          <p:nvPr/>
        </p:nvSpPr>
        <p:spPr>
          <a:xfrm>
            <a:off x="571472" y="4000504"/>
            <a:ext cx="1143008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7" name="流程圖: 換頁接點 6">
            <a:extLst>
              <a:ext uri="{FF2B5EF4-FFF2-40B4-BE49-F238E27FC236}">
                <a16:creationId xmlns="" xmlns:a16="http://schemas.microsoft.com/office/drawing/2014/main" id="{9C778316-F099-4BA4-AF39-E6605729A26B}"/>
              </a:ext>
            </a:extLst>
          </p:cNvPr>
          <p:cNvSpPr/>
          <p:nvPr/>
        </p:nvSpPr>
        <p:spPr>
          <a:xfrm>
            <a:off x="185735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BF9F2A5-8B9D-4B54-83BE-D33AB712AC29}"/>
              </a:ext>
            </a:extLst>
          </p:cNvPr>
          <p:cNvSpPr txBox="1"/>
          <p:nvPr/>
        </p:nvSpPr>
        <p:spPr>
          <a:xfrm>
            <a:off x="1187624" y="2169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音樂、美術</a:t>
            </a:r>
            <a:endParaRPr lang="en-US" altLang="zh-TW" dirty="0"/>
          </a:p>
          <a:p>
            <a:r>
              <a:rPr lang="zh-TW" altLang="en-US" dirty="0"/>
              <a:t>舞蹈、戲劇</a:t>
            </a:r>
          </a:p>
        </p:txBody>
      </p:sp>
      <p:sp>
        <p:nvSpPr>
          <p:cNvPr id="9" name="流程圖: 換頁接點 8">
            <a:extLst>
              <a:ext uri="{FF2B5EF4-FFF2-40B4-BE49-F238E27FC236}">
                <a16:creationId xmlns="" xmlns:a16="http://schemas.microsoft.com/office/drawing/2014/main" id="{F2DADA17-E45F-4824-86FB-8A04BEA98AF4}"/>
              </a:ext>
            </a:extLst>
          </p:cNvPr>
          <p:cNvSpPr/>
          <p:nvPr/>
        </p:nvSpPr>
        <p:spPr>
          <a:xfrm>
            <a:off x="3286116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技藝技能優良甄審入學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設計、藝術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4857752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七年一貫制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才藝出眾學生</a:t>
            </a:r>
          </a:p>
        </p:txBody>
      </p:sp>
      <p:sp>
        <p:nvSpPr>
          <p:cNvPr id="13" name="流程圖: 換頁接點 12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6429388" y="4000504"/>
            <a:ext cx="1000132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藝能班</a:t>
            </a:r>
          </a:p>
        </p:txBody>
      </p:sp>
      <p:pic>
        <p:nvPicPr>
          <p:cNvPr id="479234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4876800" cy="2133600"/>
          </a:xfrm>
          <a:prstGeom prst="rect">
            <a:avLst/>
          </a:prstGeom>
          <a:noFill/>
        </p:spPr>
      </p:pic>
      <p:sp>
        <p:nvSpPr>
          <p:cNvPr id="14" name="流程圖: 換頁接點 13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757239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技術型及單科型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免試獨招</a:t>
            </a:r>
          </a:p>
        </p:txBody>
      </p:sp>
    </p:spTree>
    <p:extLst>
      <p:ext uri="{BB962C8B-B14F-4D97-AF65-F5344CB8AC3E}">
        <p14:creationId xmlns:p14="http://schemas.microsoft.com/office/powerpoint/2010/main" val="278795673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="" xmlns:a16="http://schemas.microsoft.com/office/drawing/2014/main" id="{A71888DD-0C80-40A6-9A1A-CC667EC2F65D}"/>
              </a:ext>
            </a:extLst>
          </p:cNvPr>
          <p:cNvSpPr/>
          <p:nvPr/>
        </p:nvSpPr>
        <p:spPr>
          <a:xfrm>
            <a:off x="3714744" y="1643050"/>
            <a:ext cx="2575213" cy="1082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體育班甄選入學</a:t>
            </a: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F3EAFDCD-C38B-4142-B720-4E6F1BB4A964}"/>
              </a:ext>
            </a:extLst>
          </p:cNvPr>
          <p:cNvSpPr/>
          <p:nvPr/>
        </p:nvSpPr>
        <p:spPr>
          <a:xfrm>
            <a:off x="5715008" y="2786058"/>
            <a:ext cx="2371159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7F23785F-F53E-44BD-BCC8-95F16434AA0A}"/>
              </a:ext>
            </a:extLst>
          </p:cNvPr>
          <p:cNvSpPr/>
          <p:nvPr/>
        </p:nvSpPr>
        <p:spPr>
          <a:xfrm>
            <a:off x="3643306" y="3143248"/>
            <a:ext cx="1714512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體育專長學生</a:t>
            </a:r>
          </a:p>
        </p:txBody>
      </p:sp>
      <p:pic>
        <p:nvPicPr>
          <p:cNvPr id="478212" name="Picture 4" descr="ç¸é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571750" cy="1552575"/>
          </a:xfrm>
          <a:prstGeom prst="rect">
            <a:avLst/>
          </a:prstGeom>
          <a:noFill/>
        </p:spPr>
      </p:pic>
      <p:sp>
        <p:nvSpPr>
          <p:cNvPr id="478214" name="AutoShape 6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8216" name="AutoShape 8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8218" name="Picture 10" descr="ãææ¸è±ª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493520" cy="1965960"/>
          </a:xfrm>
          <a:prstGeom prst="rect">
            <a:avLst/>
          </a:prstGeom>
          <a:noFill/>
        </p:spPr>
      </p:pic>
      <p:pic>
        <p:nvPicPr>
          <p:cNvPr id="478220" name="Picture 12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1524000" cy="1143000"/>
          </a:xfrm>
          <a:prstGeom prst="rect">
            <a:avLst/>
          </a:prstGeom>
          <a:noFill/>
        </p:spPr>
      </p:pic>
      <p:pic>
        <p:nvPicPr>
          <p:cNvPr id="478222" name="Picture 14" descr="ãæ´è³ç©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60"/>
            <a:ext cx="2364638" cy="1300277"/>
          </a:xfrm>
          <a:prstGeom prst="rect">
            <a:avLst/>
          </a:prstGeom>
          <a:noFill/>
        </p:spPr>
      </p:pic>
      <p:pic>
        <p:nvPicPr>
          <p:cNvPr id="478224" name="Picture 16" descr="ç¸é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00570"/>
            <a:ext cx="1373505" cy="1643074"/>
          </a:xfrm>
          <a:prstGeom prst="rect">
            <a:avLst/>
          </a:prstGeom>
          <a:noFill/>
        </p:spPr>
      </p:pic>
      <p:pic>
        <p:nvPicPr>
          <p:cNvPr id="478226" name="Picture 18" descr="ãæ¥ä¿çãçåçæå°çµæ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35769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94511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經濟弱勢學生</a:t>
            </a:r>
          </a:p>
        </p:txBody>
      </p:sp>
      <p:sp>
        <p:nvSpPr>
          <p:cNvPr id="11" name="淚滴形 10"/>
          <p:cNvSpPr/>
          <p:nvPr/>
        </p:nvSpPr>
        <p:spPr>
          <a:xfrm>
            <a:off x="428596" y="2071678"/>
            <a:ext cx="2214578" cy="1500198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產業特殊類科優先入學</a:t>
            </a:r>
          </a:p>
        </p:txBody>
      </p:sp>
      <p:sp>
        <p:nvSpPr>
          <p:cNvPr id="12" name="淚滴形 11"/>
          <p:cNvSpPr/>
          <p:nvPr/>
        </p:nvSpPr>
        <p:spPr>
          <a:xfrm>
            <a:off x="928662" y="4572008"/>
            <a:ext cx="2214578" cy="1214446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優先免試入學弱勢保障名額</a:t>
            </a:r>
          </a:p>
        </p:txBody>
      </p:sp>
      <p:sp>
        <p:nvSpPr>
          <p:cNvPr id="13" name="淚滴形 12"/>
          <p:cNvSpPr/>
          <p:nvPr/>
        </p:nvSpPr>
        <p:spPr>
          <a:xfrm>
            <a:off x="3357554" y="4572008"/>
            <a:ext cx="2428892" cy="1285884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產學合作班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淚滴形 13"/>
          <p:cNvSpPr/>
          <p:nvPr/>
        </p:nvSpPr>
        <p:spPr>
          <a:xfrm>
            <a:off x="6143636" y="2428868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選讀進修部</a:t>
            </a:r>
          </a:p>
        </p:txBody>
      </p:sp>
      <p:pic>
        <p:nvPicPr>
          <p:cNvPr id="15" name="Picture 2" descr="å¡éå¿ç«¥å­¦çè®¾è®¡">
            <a:extLst>
              <a:ext uri="{FF2B5EF4-FFF2-40B4-BE49-F238E27FC236}">
                <a16:creationId xmlns="" xmlns:a16="http://schemas.microsoft.com/office/drawing/2014/main" id="{373D0F6C-E908-4EF1-B99A-7DC02B1A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2952328" cy="20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淚滴形 15"/>
          <p:cNvSpPr/>
          <p:nvPr/>
        </p:nvSpPr>
        <p:spPr>
          <a:xfrm>
            <a:off x="5286380" y="714356"/>
            <a:ext cx="171451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軍校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單獨招生</a:t>
            </a:r>
          </a:p>
        </p:txBody>
      </p:sp>
      <p:sp>
        <p:nvSpPr>
          <p:cNvPr id="17" name="淚滴形 16"/>
          <p:cNvSpPr/>
          <p:nvPr/>
        </p:nvSpPr>
        <p:spPr>
          <a:xfrm>
            <a:off x="6000760" y="4500570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11022186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原住民學生</a:t>
            </a:r>
          </a:p>
        </p:txBody>
      </p:sp>
      <p:sp>
        <p:nvSpPr>
          <p:cNvPr id="9" name="匾額 8"/>
          <p:cNvSpPr/>
          <p:nvPr/>
        </p:nvSpPr>
        <p:spPr>
          <a:xfrm>
            <a:off x="1214414" y="2357430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原住民藝能班</a:t>
            </a:r>
          </a:p>
        </p:txBody>
      </p:sp>
      <p:sp>
        <p:nvSpPr>
          <p:cNvPr id="11" name="匾額 10"/>
          <p:cNvSpPr/>
          <p:nvPr/>
        </p:nvSpPr>
        <p:spPr>
          <a:xfrm>
            <a:off x="5214942" y="785794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各入學管道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均提供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外加名額</a:t>
            </a:r>
          </a:p>
        </p:txBody>
      </p:sp>
      <p:sp>
        <p:nvSpPr>
          <p:cNvPr id="475138" name="AutoShape 2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5140" name="AutoShape 4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5142" name="Picture 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524000" cy="1015365"/>
          </a:xfrm>
          <a:prstGeom prst="rect">
            <a:avLst/>
          </a:prstGeom>
          <a:noFill/>
        </p:spPr>
      </p:pic>
      <p:pic>
        <p:nvPicPr>
          <p:cNvPr id="475146" name="Picture 10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636"/>
            <a:ext cx="1500198" cy="928694"/>
          </a:xfrm>
          <a:prstGeom prst="rect">
            <a:avLst/>
          </a:prstGeom>
          <a:noFill/>
        </p:spPr>
      </p:pic>
      <p:pic>
        <p:nvPicPr>
          <p:cNvPr id="475148" name="Picture 12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32"/>
            <a:ext cx="1500198" cy="982662"/>
          </a:xfrm>
          <a:prstGeom prst="rect">
            <a:avLst/>
          </a:prstGeom>
          <a:noFill/>
        </p:spPr>
      </p:pic>
      <p:pic>
        <p:nvPicPr>
          <p:cNvPr id="475150" name="Picture 14" descr="http://www.sec.isu.edu.tw/isu_news/attach/2008-3-31AM103903_19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63040" cy="919352"/>
          </a:xfrm>
          <a:prstGeom prst="rect">
            <a:avLst/>
          </a:prstGeom>
          <a:noFill/>
        </p:spPr>
      </p:pic>
      <p:pic>
        <p:nvPicPr>
          <p:cNvPr id="475152" name="Picture 1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429132"/>
            <a:ext cx="1514480" cy="857256"/>
          </a:xfrm>
          <a:prstGeom prst="rect">
            <a:avLst/>
          </a:prstGeom>
          <a:noFill/>
        </p:spPr>
      </p:pic>
      <p:sp>
        <p:nvSpPr>
          <p:cNvPr id="12" name="匾額 11"/>
          <p:cNvSpPr/>
          <p:nvPr/>
        </p:nvSpPr>
        <p:spPr>
          <a:xfrm>
            <a:off x="4500562" y="2357430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慈濟科大護理科原住民專班</a:t>
            </a:r>
          </a:p>
        </p:txBody>
      </p:sp>
      <p:sp>
        <p:nvSpPr>
          <p:cNvPr id="13" name="匾額 12">
            <a:extLst>
              <a:ext uri="{FF2B5EF4-FFF2-40B4-BE49-F238E27FC236}">
                <a16:creationId xmlns="" xmlns:a16="http://schemas.microsoft.com/office/drawing/2014/main" id="{2BD8B338-5FDF-4B72-A0BB-8B3F57612FBA}"/>
              </a:ext>
            </a:extLst>
          </p:cNvPr>
          <p:cNvSpPr/>
          <p:nvPr/>
        </p:nvSpPr>
        <p:spPr>
          <a:xfrm>
            <a:off x="4497099" y="3286124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台南護專老人服務事業科原住民專班</a:t>
            </a:r>
          </a:p>
        </p:txBody>
      </p:sp>
    </p:spTree>
    <p:extLst>
      <p:ext uri="{BB962C8B-B14F-4D97-AF65-F5344CB8AC3E}">
        <p14:creationId xmlns:p14="http://schemas.microsoft.com/office/powerpoint/2010/main" val="41817735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>
            <a:extLst>
              <a:ext uri="{FF2B5EF4-FFF2-40B4-BE49-F238E27FC236}">
                <a16:creationId xmlns="" xmlns:a16="http://schemas.microsoft.com/office/drawing/2014/main" id="{BA265EF2-D95A-46A7-9EDA-3AA360D7D24A}"/>
              </a:ext>
            </a:extLst>
          </p:cNvPr>
          <p:cNvSpPr/>
          <p:nvPr/>
        </p:nvSpPr>
        <p:spPr>
          <a:xfrm>
            <a:off x="1659523" y="1791406"/>
            <a:ext cx="2160240" cy="189411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身心障礙學生適性輔導安置</a:t>
            </a:r>
          </a:p>
        </p:txBody>
      </p:sp>
      <p:sp>
        <p:nvSpPr>
          <p:cNvPr id="6" name="心形 5">
            <a:extLst>
              <a:ext uri="{FF2B5EF4-FFF2-40B4-BE49-F238E27FC236}">
                <a16:creationId xmlns="" xmlns:a16="http://schemas.microsoft.com/office/drawing/2014/main" id="{C2B06334-8ADE-4E25-AA61-7B8631FA7372}"/>
              </a:ext>
            </a:extLst>
          </p:cNvPr>
          <p:cNvSpPr/>
          <p:nvPr/>
        </p:nvSpPr>
        <p:spPr>
          <a:xfrm>
            <a:off x="2500298" y="4000504"/>
            <a:ext cx="2160240" cy="193813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各入學管道均提供</a:t>
            </a:r>
            <a:r>
              <a:rPr lang="en-US" altLang="zh-TW" dirty="0"/>
              <a:t>2%</a:t>
            </a:r>
            <a:r>
              <a:rPr lang="zh-TW" altLang="en-US" dirty="0"/>
              <a:t>外加名額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="" xmlns:a16="http://schemas.microsoft.com/office/drawing/2014/main" id="{D277CAB3-1BC8-471F-B0EC-E5BC32E82705}"/>
              </a:ext>
            </a:extLst>
          </p:cNvPr>
          <p:cNvSpPr/>
          <p:nvPr/>
        </p:nvSpPr>
        <p:spPr>
          <a:xfrm>
            <a:off x="4211960" y="2204864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="" xmlns:a16="http://schemas.microsoft.com/office/drawing/2014/main" id="{7694C1F6-DFA8-4963-8C8E-40A1984FC2ED}"/>
              </a:ext>
            </a:extLst>
          </p:cNvPr>
          <p:cNvSpPr/>
          <p:nvPr/>
        </p:nvSpPr>
        <p:spPr>
          <a:xfrm rot="19500000">
            <a:off x="4888280" y="3858535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身心障礙學生</a:t>
            </a:r>
          </a:p>
        </p:txBody>
      </p:sp>
      <p:pic>
        <p:nvPicPr>
          <p:cNvPr id="558082" name="Picture 2" descr="åå°å°æåï¼3å¤§ç¶å¸ å¡éäººç© åå¯æ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952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12725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768B1-C5D9-464A-B034-1E369A5B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" t="4368" r="3433" b="3247"/>
          <a:stretch/>
        </p:blipFill>
        <p:spPr>
          <a:xfrm>
            <a:off x="1043608" y="2276872"/>
            <a:ext cx="2304256" cy="2765108"/>
          </a:xfrm>
          <a:prstGeom prst="rect">
            <a:avLst/>
          </a:prstGeom>
        </p:spPr>
      </p:pic>
      <p:sp>
        <p:nvSpPr>
          <p:cNvPr id="5" name="平行四邊形 4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2285992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優先免試入學</a:t>
            </a:r>
          </a:p>
        </p:txBody>
      </p:sp>
      <p:sp>
        <p:nvSpPr>
          <p:cNvPr id="6" name="平行四邊形 5">
            <a:extLst>
              <a:ext uri="{FF2B5EF4-FFF2-40B4-BE49-F238E27FC236}">
                <a16:creationId xmlns="" xmlns:a16="http://schemas.microsoft.com/office/drawing/2014/main" id="{718DB7BF-79BA-4F3A-9484-0C9A2A8A7AF7}"/>
              </a:ext>
            </a:extLst>
          </p:cNvPr>
          <p:cNvSpPr/>
          <p:nvPr/>
        </p:nvSpPr>
        <p:spPr>
          <a:xfrm>
            <a:off x="4214810" y="4071942"/>
            <a:ext cx="3528392" cy="518931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直升入學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="" xmlns:a16="http://schemas.microsoft.com/office/drawing/2014/main" id="{E092A844-CF06-4476-9978-6B028AAFB1F5}"/>
              </a:ext>
            </a:extLst>
          </p:cNvPr>
          <p:cNvSpPr/>
          <p:nvPr/>
        </p:nvSpPr>
        <p:spPr>
          <a:xfrm>
            <a:off x="4286248" y="1357298"/>
            <a:ext cx="3528392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完全免試入學</a:t>
            </a:r>
          </a:p>
        </p:txBody>
      </p:sp>
      <p:sp>
        <p:nvSpPr>
          <p:cNvPr id="8" name="平行四邊形 7">
            <a:extLst>
              <a:ext uri="{FF2B5EF4-FFF2-40B4-BE49-F238E27FC236}">
                <a16:creationId xmlns="" xmlns:a16="http://schemas.microsoft.com/office/drawing/2014/main" id="{79BB8CF0-8B1A-484E-9F5F-DFAFB867ED5E}"/>
              </a:ext>
            </a:extLst>
          </p:cNvPr>
          <p:cNvSpPr/>
          <p:nvPr/>
        </p:nvSpPr>
        <p:spPr>
          <a:xfrm>
            <a:off x="4214810" y="4929198"/>
            <a:ext cx="3528392" cy="10920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一般學生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3214686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基北區免試入學</a:t>
            </a:r>
          </a:p>
        </p:txBody>
      </p:sp>
    </p:spTree>
    <p:extLst>
      <p:ext uri="{BB962C8B-B14F-4D97-AF65-F5344CB8AC3E}">
        <p14:creationId xmlns:p14="http://schemas.microsoft.com/office/powerpoint/2010/main" val="37196272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85696" y="787432"/>
            <a:ext cx="817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1844824"/>
            <a:ext cx="70789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16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72967" y="1265953"/>
            <a:ext cx="4286280" cy="1754326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產業特殊需求類科優先入學</a:t>
            </a:r>
            <a:endParaRPr kumimoji="0" lang="en-US" altLang="zh-TW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6258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91208" y="41086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27584" y="1484784"/>
            <a:ext cx="7425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低收入優先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經濟弱勢證明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技藝學程成績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開設產業特殊需求類科之公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=98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得跨區報考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不必變更就學區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9611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04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28575"/>
            <a:ext cx="4032448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824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978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招生範圍內之國中應屆畢業學生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招生學校對應之國中應畢業學生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不採計國中教育會考成績和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志願序積分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個區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補充說明：本校限報名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基隆市公私立高中職</a:t>
            </a:r>
            <a:r>
              <a:rPr lang="zh-TW" altLang="en-US" sz="1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、雙溪、中華</a:t>
            </a:r>
            <a:endParaRPr lang="zh-TW" altLang="en-US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63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304800" y="33265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2932"/>
            <a:ext cx="3744417" cy="51845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2932"/>
            <a:ext cx="37444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939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417234292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招生學校對應之國中學校學生想及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早就位者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同時設有國中部和高中部之公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621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7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54097631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7852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招生對象：基隆市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國中應屆畢業學生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大免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國中教育會考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成績</a:t>
            </a:r>
            <a:endParaRPr lang="zh-TW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多元學習表現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成績</a:t>
            </a:r>
            <a:endParaRPr lang="zh-TW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志願序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公立高中職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校、私立高中職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均不含進修學校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</a:t>
            </a:r>
            <a:r>
              <a:rPr lang="zh-TW" alt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本校學</a:t>
            </a:r>
            <a:r>
              <a:rPr lang="zh-TW" alt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生</a:t>
            </a: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基隆市公私立高中職</a:t>
            </a:r>
            <a:endParaRPr lang="zh-TW" altLang="en-US" sz="1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84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3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8" y="1268760"/>
            <a:ext cx="5962650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48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9010"/>
            <a:ext cx="4286280" cy="181588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基北區高級中等學校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7935CF71-4311-4C1C-A64D-6CEE572E6C7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6949282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801452" y="791180"/>
            <a:ext cx="754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免試就學區及共同就學區內國中畢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業生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含非應屆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招生學校：基北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日間部、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、共同就學區學校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2187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18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76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509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350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高中職進修部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6537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5261297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4395199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學習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台東專校計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護理科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9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2908610"/>
            <a:ext cx="1152128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8909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75886363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256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72272" y="2908611"/>
            <a:ext cx="1575792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9402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828965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E9206126-0511-41B4-B0F3-1FFF50BA68EE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6790321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49406" y="548680"/>
            <a:ext cx="724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分北、中、南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59396" y="1556792"/>
            <a:ext cx="77450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想要學得一技之長儘早就業的學生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月分發、報到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競賽、服務學習、</a:t>
            </a:r>
            <a:endParaRPr lang="en-US" altLang="zh-TW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日常生活表現評量、體適能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適性輔導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北區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新竹以北和宜蘭、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花蓮</a:t>
            </a:r>
            <a:r>
              <a:rPr lang="en-US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涵蓋苗栗至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雲林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涵蓋嘉義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澎湖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8436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2908611"/>
            <a:ext cx="2160240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58316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23648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單科型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學校單獨招生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921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250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☆技術型獨招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專業群科甄選入學☆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補充說明：技術型獨招可跨區報考，而且不限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626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33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7801953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760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10381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學科考試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分發入學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D92AB3E2-8385-4D45-9773-7C8EB7EC5B3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75192633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特殊課程內容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文憑、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海洋科技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有興趣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☆雙語班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國際班☆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月報名、學科考試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學科考試成績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：西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松高中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、中正高中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育成高中、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海大附中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891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038436" y="476672"/>
            <a:ext cx="7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080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148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4" y="1252542"/>
            <a:ext cx="4810125" cy="516964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95500" y="483101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學科特招報名人數</a:t>
            </a:r>
          </a:p>
        </p:txBody>
      </p:sp>
      <p:grpSp>
        <p:nvGrpSpPr>
          <p:cNvPr id="6" name="群組 14">
            <a:extLst>
              <a:ext uri="{FF2B5EF4-FFF2-40B4-BE49-F238E27FC236}">
                <a16:creationId xmlns="" xmlns:a16="http://schemas.microsoft.com/office/drawing/2014/main" id="{E8791F1D-88AB-4201-85EF-7FC12A466807}"/>
              </a:ext>
            </a:extLst>
          </p:cNvPr>
          <p:cNvGrpSpPr/>
          <p:nvPr/>
        </p:nvGrpSpPr>
        <p:grpSpPr>
          <a:xfrm>
            <a:off x="3969975" y="2204864"/>
            <a:ext cx="4576022" cy="4021617"/>
            <a:chOff x="0" y="5143512"/>
            <a:chExt cx="4429124" cy="1571636"/>
          </a:xfrm>
        </p:grpSpPr>
        <p:sp>
          <p:nvSpPr>
            <p:cNvPr id="8" name="爆炸 2 8">
              <a:extLst>
                <a:ext uri="{FF2B5EF4-FFF2-40B4-BE49-F238E27FC236}">
                  <a16:creationId xmlns="" xmlns:a16="http://schemas.microsoft.com/office/drawing/2014/main" id="{EE6000C3-0768-461A-82E7-FD24E8B54CE6}"/>
                </a:ext>
              </a:extLst>
            </p:cNvPr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770F3F7D-600D-4C77-BB76-2F2B9A3939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606" y="561766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報名人數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比科學班少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524372" y="1435934"/>
            <a:ext cx="759596" cy="4986248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0288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75BA09AC-5ED1-4770-B447-26392E4EC47A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49213700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技藝成績優良或對技藝學習有興趣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月報名、書面資料審查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dirty="0"/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技藝相關經驗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16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426512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297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4330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05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6" y="17728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26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471464" y="77733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如何準備「</a:t>
            </a: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術科考試」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971600" y="1916832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參考「專業群科甄選術科測驗內容審查表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」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參考專業群科甄選術科測驗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參加招生學校或其他學校辦理的相關營隊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體驗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營等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445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837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59396" y="1700808"/>
            <a:ext cx="742520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數學領域、自然領域成績優異，具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備科學潛能的學生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           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國際科學奧林匹亞競賽得獎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科學能力檢定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實驗實作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建國中學、師大附中、北一女中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補充說明：推薦總人數以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為限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900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165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科學班報名人數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1" y="1700808"/>
            <a:ext cx="4810125" cy="4476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100" y="1871752"/>
            <a:ext cx="784376" cy="4305806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29119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12064"/>
            <a:ext cx="4286280" cy="2062103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026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715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運動成績優良或具有運動潛能的學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專長項目需符合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☆體育班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運動優良☆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體育競賽得獎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校、基隆市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體育班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運動優良術科測驗均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在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同一天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8325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27584" y="1320567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Ⅰ-1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度適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性入學管道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各入學管道報名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資格一覽表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▲國中畢業生升學行事簡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曆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▲會考暨各入學管道報名日期彙總表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▲彙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整表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超級比一比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N2-1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招生學校科別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含共同就學區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N2-2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高職＆五專日間部群科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一覽表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(A3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版、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高中日間部學校總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覽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N3-2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落點推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63688" y="40466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其它參考檔案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51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785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88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732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125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82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12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081287"/>
            <a:ext cx="4286280" cy="2123658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藝術才能班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80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競賽成績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優良或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月現場分發報到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全國性比賽得獎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藝術才能資優鑑定</a:t>
            </a: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資優鑑定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學校：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音樂班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舞蹈班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戲劇班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復興高中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endParaRPr lang="zh-TW" altLang="en-US" sz="21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7298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67544" y="54868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北區美術班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1628800"/>
            <a:ext cx="4887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931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北區音樂班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8" y="1412776"/>
            <a:ext cx="5023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064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44532177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199" y="4766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北區舞蹈班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4" y="1412776"/>
            <a:ext cx="47779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414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7" y="1340768"/>
            <a:ext cx="4813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1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26876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35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857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具有美術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月術科測驗、放榜、報到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術：台南應用科技大學美術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endParaRPr lang="zh-TW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音樂：國立台南藝術大學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中國音樂學系、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台南應用科技大學音樂系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舞蹈：國立台北藝術大學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台南應用科技大學舞蹈系</a:t>
            </a:r>
            <a:endParaRPr lang="zh-TW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3589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501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2982923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053026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628800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4724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技藝學程和技藝競賽積分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開設實用技能學程之公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035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1" y="787432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46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4390097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13783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合作班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15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211052" y="769677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面試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開設建教合作班或產學合作班之公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、勞保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99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761854" y="764704"/>
            <a:ext cx="762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 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產學班招生情形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458"/>
            <a:ext cx="7992888" cy="44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20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藝能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實驗班</a:t>
            </a:r>
          </a:p>
        </p:txBody>
      </p:sp>
    </p:spTree>
    <p:extLst>
      <p:ext uri="{BB962C8B-B14F-4D97-AF65-F5344CB8AC3E}">
        <p14:creationId xmlns:p14="http://schemas.microsoft.com/office/powerpoint/2010/main" val="8687584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363452" y="787432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對原住民文化有興趣的學生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：八斗高中、金山高中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樹林高中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有些學校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不限原住民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才能報名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319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29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663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543472" y="777330"/>
            <a:ext cx="6057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領有特殊教育學生鑑定及就學輔導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委員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會證明之各類身心障礙學生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適性安置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：各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補充說明：接受安置仍可再參加各項入學招生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保留錄取資格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838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848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：芳和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中、數位實中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034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技藝技能優良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:a16="http://schemas.microsoft.com/office/drawing/2014/main" xmlns="" id="{8AFB5A71-3E55-4D64-A406-736C72887146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94155681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43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立學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7626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接受政府補助之私立高中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沒有免學費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高額學雜費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8236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5AEBABC-CA37-4569-8690-8B1BC8D4DB0A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27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</a:t>
            </a:r>
            <a:endParaRPr kumimoji="0"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7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有志從軍報國的學生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月體檢、報名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合格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智力測驗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招生學校：中正預校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、軍保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129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951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對招生班次有興趣的學生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：國立戲曲學院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附中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、鶯歌工商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補充說明：其它單獨招生可跨區報考，而且不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686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615480" y="77733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5527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60991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依類型</a:t>
            </a:r>
            <a:endParaRPr kumimoji="0"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歸納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886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227438</TotalTime>
  <Words>4573</Words>
  <Application>Microsoft Office PowerPoint</Application>
  <PresentationFormat>如螢幕大小 (4:3)</PresentationFormat>
  <Paragraphs>708</Paragraphs>
  <Slides>107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107</vt:i4>
      </vt:variant>
    </vt:vector>
  </HeadingPairs>
  <TitlesOfParts>
    <vt:vector size="115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學術傾向學生</vt:lpstr>
      <vt:lpstr>技職傾向學生</vt:lpstr>
      <vt:lpstr>才藝出眾學生</vt:lpstr>
      <vt:lpstr>體育專長學生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1956</cp:revision>
  <dcterms:created xsi:type="dcterms:W3CDTF">2005-06-02T13:01:42Z</dcterms:created>
  <dcterms:modified xsi:type="dcterms:W3CDTF">2024-01-25T08:03:10Z</dcterms:modified>
</cp:coreProperties>
</file>