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560" r:id="rId2"/>
    <p:sldId id="2775" r:id="rId3"/>
    <p:sldId id="2776" r:id="rId4"/>
    <p:sldId id="2777" r:id="rId5"/>
    <p:sldId id="2778" r:id="rId6"/>
    <p:sldId id="2779" r:id="rId7"/>
    <p:sldId id="2780" r:id="rId8"/>
    <p:sldId id="2781" r:id="rId9"/>
    <p:sldId id="2782" r:id="rId10"/>
    <p:sldId id="2783" r:id="rId11"/>
    <p:sldId id="2784" r:id="rId12"/>
    <p:sldId id="2785" r:id="rId13"/>
    <p:sldId id="2786" r:id="rId14"/>
    <p:sldId id="2787" r:id="rId15"/>
    <p:sldId id="2788" r:id="rId16"/>
    <p:sldId id="2789" r:id="rId17"/>
    <p:sldId id="2404" r:id="rId18"/>
    <p:sldId id="2790" r:id="rId19"/>
    <p:sldId id="2791" r:id="rId20"/>
    <p:sldId id="2792" r:id="rId21"/>
    <p:sldId id="2398" r:id="rId22"/>
    <p:sldId id="2405" r:id="rId23"/>
    <p:sldId id="2406" r:id="rId24"/>
    <p:sldId id="2793" r:id="rId25"/>
    <p:sldId id="2794" r:id="rId26"/>
    <p:sldId id="2795" r:id="rId27"/>
    <p:sldId id="2796" r:id="rId28"/>
    <p:sldId id="2797" r:id="rId29"/>
    <p:sldId id="2798" r:id="rId30"/>
    <p:sldId id="2799" r:id="rId31"/>
    <p:sldId id="2800" r:id="rId32"/>
    <p:sldId id="2801" r:id="rId33"/>
    <p:sldId id="2802" r:id="rId34"/>
    <p:sldId id="2803" r:id="rId35"/>
    <p:sldId id="2804" r:id="rId36"/>
    <p:sldId id="2805" r:id="rId37"/>
    <p:sldId id="2806" r:id="rId38"/>
    <p:sldId id="2807" r:id="rId39"/>
    <p:sldId id="2808" r:id="rId40"/>
    <p:sldId id="2809" r:id="rId41"/>
    <p:sldId id="2810" r:id="rId42"/>
    <p:sldId id="2811" r:id="rId43"/>
    <p:sldId id="2812" r:id="rId44"/>
    <p:sldId id="2813" r:id="rId45"/>
    <p:sldId id="2814" r:id="rId46"/>
    <p:sldId id="2815" r:id="rId47"/>
    <p:sldId id="2816" r:id="rId48"/>
    <p:sldId id="2817" r:id="rId49"/>
    <p:sldId id="2818" r:id="rId50"/>
    <p:sldId id="2819" r:id="rId51"/>
    <p:sldId id="2820" r:id="rId52"/>
    <p:sldId id="2821" r:id="rId53"/>
    <p:sldId id="2822" r:id="rId54"/>
    <p:sldId id="2823" r:id="rId55"/>
    <p:sldId id="2824" r:id="rId56"/>
    <p:sldId id="2825" r:id="rId57"/>
    <p:sldId id="2826" r:id="rId58"/>
    <p:sldId id="2827" r:id="rId59"/>
    <p:sldId id="2828" r:id="rId60"/>
    <p:sldId id="2829" r:id="rId61"/>
    <p:sldId id="2830" r:id="rId62"/>
    <p:sldId id="2831" r:id="rId63"/>
    <p:sldId id="2832" r:id="rId64"/>
    <p:sldId id="2833" r:id="rId65"/>
    <p:sldId id="2834" r:id="rId66"/>
    <p:sldId id="2835" r:id="rId67"/>
    <p:sldId id="2836" r:id="rId68"/>
    <p:sldId id="2837" r:id="rId69"/>
    <p:sldId id="2838" r:id="rId70"/>
    <p:sldId id="2839" r:id="rId71"/>
    <p:sldId id="2840" r:id="rId72"/>
    <p:sldId id="2841" r:id="rId73"/>
    <p:sldId id="2842" r:id="rId74"/>
    <p:sldId id="2843" r:id="rId75"/>
    <p:sldId id="2844" r:id="rId76"/>
    <p:sldId id="2845" r:id="rId77"/>
    <p:sldId id="2846" r:id="rId78"/>
    <p:sldId id="2847" r:id="rId79"/>
    <p:sldId id="2848" r:id="rId80"/>
    <p:sldId id="2849" r:id="rId81"/>
    <p:sldId id="2850" r:id="rId82"/>
    <p:sldId id="2851" r:id="rId83"/>
    <p:sldId id="2852" r:id="rId84"/>
    <p:sldId id="2853" r:id="rId85"/>
    <p:sldId id="2854" r:id="rId86"/>
    <p:sldId id="2855" r:id="rId87"/>
    <p:sldId id="2856" r:id="rId88"/>
    <p:sldId id="2857" r:id="rId89"/>
    <p:sldId id="2858" r:id="rId90"/>
    <p:sldId id="2859" r:id="rId91"/>
    <p:sldId id="2860" r:id="rId92"/>
    <p:sldId id="2861" r:id="rId93"/>
    <p:sldId id="2862" r:id="rId94"/>
    <p:sldId id="2863" r:id="rId95"/>
    <p:sldId id="2864" r:id="rId96"/>
    <p:sldId id="2865" r:id="rId97"/>
    <p:sldId id="2866" r:id="rId98"/>
    <p:sldId id="2867" r:id="rId99"/>
    <p:sldId id="2868" r:id="rId100"/>
    <p:sldId id="2869" r:id="rId101"/>
    <p:sldId id="2870" r:id="rId102"/>
    <p:sldId id="2871" r:id="rId103"/>
    <p:sldId id="2872" r:id="rId104"/>
    <p:sldId id="2873" r:id="rId105"/>
    <p:sldId id="2874" r:id="rId106"/>
    <p:sldId id="2875" r:id="rId107"/>
    <p:sldId id="2876" r:id="rId108"/>
    <p:sldId id="2877" r:id="rId10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3333FF"/>
    <a:srgbClr val="008000"/>
    <a:srgbClr val="FF00FF"/>
    <a:srgbClr val="FFFFCC"/>
    <a:srgbClr val="9900FF"/>
    <a:srgbClr val="6699FF"/>
    <a:srgbClr val="CC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1" autoAdjust="0"/>
    <p:restoredTop sz="86417" autoAdjust="0"/>
  </p:normalViewPr>
  <p:slideViewPr>
    <p:cSldViewPr>
      <p:cViewPr varScale="1">
        <p:scale>
          <a:sx n="100" d="100"/>
          <a:sy n="100" d="100"/>
        </p:scale>
        <p:origin x="20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046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886D6B-AEAC-4769-A956-52B5D9BDFA4F}" type="datetimeFigureOut">
              <a:rPr lang="zh-TW" altLang="en-US"/>
              <a:pPr>
                <a:defRPr/>
              </a:pPr>
              <a:t>2024/1/25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D9B108-8B31-489B-AAD3-0F4732A2CF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40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B41370-E4F3-4B82-8FC5-75F696EC6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7463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3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3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3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05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15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5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5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5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7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8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8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8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0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44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44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44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23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77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77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77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40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A0FB-02D4-476C-8465-78CD0DE2FEC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1008-A5CC-431D-A378-F766904F58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6640-06A2-445E-957F-D1157100A248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F416-1F0B-4D3B-9362-AA63006C4F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4530-692E-4195-9E53-786765A25759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2EBB-9C10-4152-B3D9-949F2B4EE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82B2-8295-41C9-AF48-6953CE830C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7D5B-A2CE-4E9A-891D-2AEA0FEAA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A93F-2356-43B3-9883-4080FD5ED177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AD67-AF25-4E6F-B19C-5A2709471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1146-4781-4528-B699-4BC3454ADCE0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C251-DEBF-426A-94DC-F987CDC5A3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20C0-042B-4B82-B26D-0A968B8E983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CC16-F396-4168-8C86-03E8B0069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8FD-2B7B-47EB-AD24-2C69F54343A3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4324-0639-4B95-9197-0694AF3EC1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1F31-42E9-4ACF-83BA-85CBADDD21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6A7D-32FB-40E9-AA96-22E1C728D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49EB-96D6-4DBC-81F6-00EB64B3F52C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91DD-663C-48E7-8822-310FF128D0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667A-0C94-4978-9CD4-A0115500B06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6915-B9DC-4002-A062-0A1FA076A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5DB2-C3F6-4116-87B4-177C664449EB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B147-1AD3-4A56-8AF4-1233A699F4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14DF-E2E3-41D4-A6D5-B6CD1EB70825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18D5-A645-43E9-9A17-8BE5B0EED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BE6-3F18-4A05-9E05-D2FAE2EA1DFA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E338-190D-4AAF-942A-8654049740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281F-95C0-4620-BE2D-9FA97322BA0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CD21-08C9-4C2D-A33F-E09BF8513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013CD6-AFBE-4167-A2AE-AE241DC4FC5F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618F77-D4B2-409B-A9A6-125CAAB569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 advTm="5000">
    <p:cut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539552" y="2060848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</a:t>
            </a:r>
            <a:r>
              <a:rPr lang="en-US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各種升學管道</a:t>
            </a:r>
            <a:r>
              <a:rPr lang="zh-TW" alt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</a:t>
            </a:r>
            <a:endParaRPr lang="en-US" altLang="zh-TW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台北市版</a:t>
            </a:r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3743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參加國中技藝教育學程成績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PR70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上或技藝競賽得獎者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技藝競賽或技藝學程積分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每班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486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=556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6806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2331368" y="260991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依類型</a:t>
            </a:r>
            <a:endParaRPr kumimoji="0"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歸納</a:t>
            </a:r>
            <a:endParaRPr lang="zh-TW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0221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學術傾向學生</a:t>
            </a:r>
          </a:p>
        </p:txBody>
      </p:sp>
      <p:sp>
        <p:nvSpPr>
          <p:cNvPr id="8" name="流程圖: 文件 7">
            <a:extLst>
              <a:ext uri="{FF2B5EF4-FFF2-40B4-BE49-F238E27FC236}">
                <a16:creationId xmlns="" xmlns:a16="http://schemas.microsoft.com/office/drawing/2014/main" id="{04A6712C-211D-4FD7-8BB6-43DE33A52388}"/>
              </a:ext>
            </a:extLst>
          </p:cNvPr>
          <p:cNvSpPr/>
          <p:nvPr/>
        </p:nvSpPr>
        <p:spPr>
          <a:xfrm>
            <a:off x="5143504" y="1714488"/>
            <a:ext cx="2664296" cy="936104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科學班甄選入學</a:t>
            </a:r>
          </a:p>
        </p:txBody>
      </p:sp>
      <p:sp>
        <p:nvSpPr>
          <p:cNvPr id="10" name="流程圖: 文件 9">
            <a:extLst>
              <a:ext uri="{FF2B5EF4-FFF2-40B4-BE49-F238E27FC236}">
                <a16:creationId xmlns="" xmlns:a16="http://schemas.microsoft.com/office/drawing/2014/main" id="{66891839-1941-4D70-A826-73BB76D62CD1}"/>
              </a:ext>
            </a:extLst>
          </p:cNvPr>
          <p:cNvSpPr/>
          <p:nvPr/>
        </p:nvSpPr>
        <p:spPr>
          <a:xfrm>
            <a:off x="5143504" y="4857760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資優班鑑定</a:t>
            </a:r>
          </a:p>
        </p:txBody>
      </p:sp>
      <p:sp>
        <p:nvSpPr>
          <p:cNvPr id="11" name="流程圖: 文件 10">
            <a:extLst>
              <a:ext uri="{FF2B5EF4-FFF2-40B4-BE49-F238E27FC236}">
                <a16:creationId xmlns="" xmlns:a16="http://schemas.microsoft.com/office/drawing/2014/main" id="{7459E34B-6A79-4B9A-91E1-20585353B4B8}"/>
              </a:ext>
            </a:extLst>
          </p:cNvPr>
          <p:cNvSpPr/>
          <p:nvPr/>
        </p:nvSpPr>
        <p:spPr>
          <a:xfrm>
            <a:off x="5143504" y="3286124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考試分發入學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="" xmlns:a16="http://schemas.microsoft.com/office/drawing/2014/main" id="{DFD20B73-8B40-404B-827B-AFE068CE2FA8}"/>
              </a:ext>
            </a:extLst>
          </p:cNvPr>
          <p:cNvSpPr/>
          <p:nvPr/>
        </p:nvSpPr>
        <p:spPr>
          <a:xfrm>
            <a:off x="3643306" y="3357562"/>
            <a:ext cx="909599" cy="576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1282" name="Picture 2" descr="ãæå æ¯å¦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1950720" cy="259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07753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摺角紙張 5">
            <a:extLst>
              <a:ext uri="{FF2B5EF4-FFF2-40B4-BE49-F238E27FC236}">
                <a16:creationId xmlns="" xmlns:a16="http://schemas.microsoft.com/office/drawing/2014/main" id="{8BC7B7BC-8909-448C-A48E-B516B5261E28}"/>
              </a:ext>
            </a:extLst>
          </p:cNvPr>
          <p:cNvSpPr/>
          <p:nvPr/>
        </p:nvSpPr>
        <p:spPr>
          <a:xfrm>
            <a:off x="393954" y="2621947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技藝技能優良甄審入學</a:t>
            </a:r>
          </a:p>
        </p:txBody>
      </p:sp>
      <p:sp>
        <p:nvSpPr>
          <p:cNvPr id="9" name="矩形: 摺角紙張 8">
            <a:extLst>
              <a:ext uri="{FF2B5EF4-FFF2-40B4-BE49-F238E27FC236}">
                <a16:creationId xmlns="" xmlns:a16="http://schemas.microsoft.com/office/drawing/2014/main" id="{BDBB1069-436F-4E01-9383-785CCF2920CD}"/>
              </a:ext>
            </a:extLst>
          </p:cNvPr>
          <p:cNvSpPr/>
          <p:nvPr/>
        </p:nvSpPr>
        <p:spPr>
          <a:xfrm>
            <a:off x="2143108" y="1571612"/>
            <a:ext cx="2664296" cy="642942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專業群科甄選入學</a:t>
            </a:r>
          </a:p>
        </p:txBody>
      </p:sp>
      <p:sp>
        <p:nvSpPr>
          <p:cNvPr id="10" name="矩形: 摺角紙張 9">
            <a:extLst>
              <a:ext uri="{FF2B5EF4-FFF2-40B4-BE49-F238E27FC236}">
                <a16:creationId xmlns="" xmlns:a16="http://schemas.microsoft.com/office/drawing/2014/main" id="{86FEF119-2874-4728-B4D1-BFCB392E9009}"/>
              </a:ext>
            </a:extLst>
          </p:cNvPr>
          <p:cNvSpPr/>
          <p:nvPr/>
        </p:nvSpPr>
        <p:spPr>
          <a:xfrm>
            <a:off x="5500694" y="980728"/>
            <a:ext cx="2592288" cy="1233826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="" xmlns:a16="http://schemas.microsoft.com/office/drawing/2014/main" id="{F186E820-E31A-40E7-B4A2-BE33DFA0FA65}"/>
              </a:ext>
            </a:extLst>
          </p:cNvPr>
          <p:cNvSpPr/>
          <p:nvPr/>
        </p:nvSpPr>
        <p:spPr>
          <a:xfrm>
            <a:off x="457200" y="3835700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="" xmlns:a16="http://schemas.microsoft.com/office/drawing/2014/main" id="{799CE670-6199-42C4-9FD9-A1E912A44ACE}"/>
              </a:ext>
            </a:extLst>
          </p:cNvPr>
          <p:cNvSpPr/>
          <p:nvPr/>
        </p:nvSpPr>
        <p:spPr>
          <a:xfrm>
            <a:off x="6300192" y="398517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選填專業群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="" xmlns:a16="http://schemas.microsoft.com/office/drawing/2014/main" id="{B25055E7-9C98-46FB-9B62-C7999EEBC1BB}"/>
              </a:ext>
            </a:extLst>
          </p:cNvPr>
          <p:cNvSpPr/>
          <p:nvPr/>
        </p:nvSpPr>
        <p:spPr>
          <a:xfrm>
            <a:off x="1475656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="" xmlns:a16="http://schemas.microsoft.com/office/drawing/2014/main" id="{27BE9DB0-FF76-45A1-8D10-723ED29551F8}"/>
              </a:ext>
            </a:extLst>
          </p:cNvPr>
          <p:cNvSpPr/>
          <p:nvPr/>
        </p:nvSpPr>
        <p:spPr>
          <a:xfrm>
            <a:off x="4499992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學合作班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="" xmlns:a16="http://schemas.microsoft.com/office/drawing/2014/main" id="{5CECD511-F87C-43D2-BD52-F2065FF3D56E}"/>
              </a:ext>
            </a:extLst>
          </p:cNvPr>
          <p:cNvSpPr/>
          <p:nvPr/>
        </p:nvSpPr>
        <p:spPr>
          <a:xfrm>
            <a:off x="6121855" y="2643182"/>
            <a:ext cx="2592288" cy="944566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技術型及單科型</a:t>
            </a:r>
            <a:endParaRPr lang="en-US" altLang="zh-TW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免試獨招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技職傾向學生</a:t>
            </a:r>
          </a:p>
        </p:txBody>
      </p:sp>
      <p:pic>
        <p:nvPicPr>
          <p:cNvPr id="480258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17145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06601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換頁接點 4">
            <a:extLst>
              <a:ext uri="{FF2B5EF4-FFF2-40B4-BE49-F238E27FC236}">
                <a16:creationId xmlns="" xmlns:a16="http://schemas.microsoft.com/office/drawing/2014/main" id="{908A2BCE-0016-4DA2-9C7C-C5DB06114D2A}"/>
              </a:ext>
            </a:extLst>
          </p:cNvPr>
          <p:cNvSpPr/>
          <p:nvPr/>
        </p:nvSpPr>
        <p:spPr>
          <a:xfrm>
            <a:off x="571472" y="4000504"/>
            <a:ext cx="1143008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sp>
        <p:nvSpPr>
          <p:cNvPr id="7" name="流程圖: 換頁接點 6">
            <a:extLst>
              <a:ext uri="{FF2B5EF4-FFF2-40B4-BE49-F238E27FC236}">
                <a16:creationId xmlns="" xmlns:a16="http://schemas.microsoft.com/office/drawing/2014/main" id="{9C778316-F099-4BA4-AF39-E6605729A26B}"/>
              </a:ext>
            </a:extLst>
          </p:cNvPr>
          <p:cNvSpPr/>
          <p:nvPr/>
        </p:nvSpPr>
        <p:spPr>
          <a:xfrm>
            <a:off x="185735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設計群科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DBF9F2A5-8B9D-4B54-83BE-D33AB712AC29}"/>
              </a:ext>
            </a:extLst>
          </p:cNvPr>
          <p:cNvSpPr txBox="1"/>
          <p:nvPr/>
        </p:nvSpPr>
        <p:spPr>
          <a:xfrm>
            <a:off x="1187624" y="216944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音樂、美術</a:t>
            </a:r>
            <a:endParaRPr lang="en-US" altLang="zh-TW" dirty="0"/>
          </a:p>
          <a:p>
            <a:r>
              <a:rPr lang="zh-TW" altLang="en-US" dirty="0"/>
              <a:t>舞蹈、戲劇</a:t>
            </a:r>
          </a:p>
        </p:txBody>
      </p:sp>
      <p:sp>
        <p:nvSpPr>
          <p:cNvPr id="9" name="流程圖: 換頁接點 8">
            <a:extLst>
              <a:ext uri="{FF2B5EF4-FFF2-40B4-BE49-F238E27FC236}">
                <a16:creationId xmlns="" xmlns:a16="http://schemas.microsoft.com/office/drawing/2014/main" id="{F2DADA17-E45F-4824-86FB-8A04BEA98AF4}"/>
              </a:ext>
            </a:extLst>
          </p:cNvPr>
          <p:cNvSpPr/>
          <p:nvPr/>
        </p:nvSpPr>
        <p:spPr>
          <a:xfrm>
            <a:off x="3286116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技藝技能優良甄審入學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設計、藝術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換頁接點 9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4857752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七年一貫制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才藝出眾學生</a:t>
            </a:r>
          </a:p>
        </p:txBody>
      </p:sp>
      <p:sp>
        <p:nvSpPr>
          <p:cNvPr id="13" name="流程圖: 換頁接點 12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6429388" y="4000504"/>
            <a:ext cx="1000132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藝能班</a:t>
            </a:r>
          </a:p>
        </p:txBody>
      </p:sp>
      <p:pic>
        <p:nvPicPr>
          <p:cNvPr id="479234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4876800" cy="2133600"/>
          </a:xfrm>
          <a:prstGeom prst="rect">
            <a:avLst/>
          </a:prstGeom>
          <a:noFill/>
        </p:spPr>
      </p:pic>
      <p:sp>
        <p:nvSpPr>
          <p:cNvPr id="14" name="流程圖: 換頁接點 13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757239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技術型及單科型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免試獨招</a:t>
            </a:r>
          </a:p>
        </p:txBody>
      </p:sp>
    </p:spTree>
    <p:extLst>
      <p:ext uri="{BB962C8B-B14F-4D97-AF65-F5344CB8AC3E}">
        <p14:creationId xmlns:p14="http://schemas.microsoft.com/office/powerpoint/2010/main" val="183165123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="" xmlns:a16="http://schemas.microsoft.com/office/drawing/2014/main" id="{A71888DD-0C80-40A6-9A1A-CC667EC2F65D}"/>
              </a:ext>
            </a:extLst>
          </p:cNvPr>
          <p:cNvSpPr/>
          <p:nvPr/>
        </p:nvSpPr>
        <p:spPr>
          <a:xfrm>
            <a:off x="3714744" y="1643050"/>
            <a:ext cx="2575213" cy="10824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體育班甄選入學</a:t>
            </a:r>
          </a:p>
        </p:txBody>
      </p:sp>
      <p:sp>
        <p:nvSpPr>
          <p:cNvPr id="6" name="橢圓 5">
            <a:extLst>
              <a:ext uri="{FF2B5EF4-FFF2-40B4-BE49-F238E27FC236}">
                <a16:creationId xmlns="" xmlns:a16="http://schemas.microsoft.com/office/drawing/2014/main" id="{F3EAFDCD-C38B-4142-B720-4E6F1BB4A964}"/>
              </a:ext>
            </a:extLst>
          </p:cNvPr>
          <p:cNvSpPr/>
          <p:nvPr/>
        </p:nvSpPr>
        <p:spPr>
          <a:xfrm>
            <a:off x="5715008" y="2786058"/>
            <a:ext cx="2371159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運動優良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7F23785F-F53E-44BD-BCC8-95F16434AA0A}"/>
              </a:ext>
            </a:extLst>
          </p:cNvPr>
          <p:cNvSpPr/>
          <p:nvPr/>
        </p:nvSpPr>
        <p:spPr>
          <a:xfrm>
            <a:off x="3643306" y="3143248"/>
            <a:ext cx="1714512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運動績優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甄試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體育專長學生</a:t>
            </a:r>
          </a:p>
        </p:txBody>
      </p:sp>
      <p:pic>
        <p:nvPicPr>
          <p:cNvPr id="478212" name="Picture 4" descr="ç¸é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571750" cy="1552575"/>
          </a:xfrm>
          <a:prstGeom prst="rect">
            <a:avLst/>
          </a:prstGeom>
          <a:noFill/>
        </p:spPr>
      </p:pic>
      <p:sp>
        <p:nvSpPr>
          <p:cNvPr id="478214" name="AutoShape 6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8216" name="AutoShape 8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8218" name="Picture 10" descr="ãææ¸è±ªãçåçæå°çµæ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493520" cy="1965960"/>
          </a:xfrm>
          <a:prstGeom prst="rect">
            <a:avLst/>
          </a:prstGeom>
          <a:noFill/>
        </p:spPr>
      </p:pic>
      <p:pic>
        <p:nvPicPr>
          <p:cNvPr id="478220" name="Picture 12" descr="ç¸éåç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1524000" cy="1143000"/>
          </a:xfrm>
          <a:prstGeom prst="rect">
            <a:avLst/>
          </a:prstGeom>
          <a:noFill/>
        </p:spPr>
      </p:pic>
      <p:pic>
        <p:nvPicPr>
          <p:cNvPr id="478222" name="Picture 14" descr="ãæ´è³ç©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857760"/>
            <a:ext cx="2364638" cy="1300277"/>
          </a:xfrm>
          <a:prstGeom prst="rect">
            <a:avLst/>
          </a:prstGeom>
          <a:noFill/>
        </p:spPr>
      </p:pic>
      <p:pic>
        <p:nvPicPr>
          <p:cNvPr id="478224" name="Picture 16" descr="ç¸éåç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500570"/>
            <a:ext cx="1373505" cy="1643074"/>
          </a:xfrm>
          <a:prstGeom prst="rect">
            <a:avLst/>
          </a:prstGeom>
          <a:noFill/>
        </p:spPr>
      </p:pic>
      <p:pic>
        <p:nvPicPr>
          <p:cNvPr id="478226" name="Picture 18" descr="ãæ¥ä¿çãçåçæå°çµæ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357694"/>
            <a:ext cx="26193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07331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經濟弱勢學生</a:t>
            </a:r>
          </a:p>
        </p:txBody>
      </p:sp>
      <p:sp>
        <p:nvSpPr>
          <p:cNvPr id="11" name="淚滴形 10"/>
          <p:cNvSpPr/>
          <p:nvPr/>
        </p:nvSpPr>
        <p:spPr>
          <a:xfrm>
            <a:off x="428596" y="2071678"/>
            <a:ext cx="2214578" cy="1500198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產業特殊類科優先入學</a:t>
            </a:r>
          </a:p>
        </p:txBody>
      </p:sp>
      <p:sp>
        <p:nvSpPr>
          <p:cNvPr id="12" name="淚滴形 11"/>
          <p:cNvSpPr/>
          <p:nvPr/>
        </p:nvSpPr>
        <p:spPr>
          <a:xfrm>
            <a:off x="928662" y="4572008"/>
            <a:ext cx="2214578" cy="1214446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優先免試入學弱勢保障名額</a:t>
            </a:r>
          </a:p>
        </p:txBody>
      </p:sp>
      <p:sp>
        <p:nvSpPr>
          <p:cNvPr id="13" name="淚滴形 12"/>
          <p:cNvSpPr/>
          <p:nvPr/>
        </p:nvSpPr>
        <p:spPr>
          <a:xfrm>
            <a:off x="3357554" y="4572008"/>
            <a:ext cx="2428892" cy="1285884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產學合作班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淚滴形 13"/>
          <p:cNvSpPr/>
          <p:nvPr/>
        </p:nvSpPr>
        <p:spPr>
          <a:xfrm>
            <a:off x="6143636" y="2428868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選讀進修部</a:t>
            </a:r>
          </a:p>
        </p:txBody>
      </p:sp>
      <p:pic>
        <p:nvPicPr>
          <p:cNvPr id="15" name="Picture 2" descr="å¡éå¿ç«¥å­¦çè®¾è®¡">
            <a:extLst>
              <a:ext uri="{FF2B5EF4-FFF2-40B4-BE49-F238E27FC236}">
                <a16:creationId xmlns="" xmlns:a16="http://schemas.microsoft.com/office/drawing/2014/main" id="{373D0F6C-E908-4EF1-B99A-7DC02B1A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2952328" cy="20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淚滴形 15"/>
          <p:cNvSpPr/>
          <p:nvPr/>
        </p:nvSpPr>
        <p:spPr>
          <a:xfrm>
            <a:off x="5286380" y="714356"/>
            <a:ext cx="171451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軍校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單獨招生</a:t>
            </a:r>
          </a:p>
        </p:txBody>
      </p:sp>
      <p:sp>
        <p:nvSpPr>
          <p:cNvPr id="17" name="淚滴形 16"/>
          <p:cNvSpPr/>
          <p:nvPr/>
        </p:nvSpPr>
        <p:spPr>
          <a:xfrm>
            <a:off x="6000760" y="4500570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</a:p>
        </p:txBody>
      </p:sp>
    </p:spTree>
    <p:extLst>
      <p:ext uri="{BB962C8B-B14F-4D97-AF65-F5344CB8AC3E}">
        <p14:creationId xmlns:p14="http://schemas.microsoft.com/office/powerpoint/2010/main" val="411882160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原住民學生</a:t>
            </a:r>
          </a:p>
        </p:txBody>
      </p:sp>
      <p:sp>
        <p:nvSpPr>
          <p:cNvPr id="9" name="匾額 8"/>
          <p:cNvSpPr/>
          <p:nvPr/>
        </p:nvSpPr>
        <p:spPr>
          <a:xfrm>
            <a:off x="1214414" y="2357430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原住民藝能班</a:t>
            </a:r>
          </a:p>
        </p:txBody>
      </p:sp>
      <p:sp>
        <p:nvSpPr>
          <p:cNvPr id="11" name="匾額 10"/>
          <p:cNvSpPr/>
          <p:nvPr/>
        </p:nvSpPr>
        <p:spPr>
          <a:xfrm>
            <a:off x="5214942" y="785794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各入學管道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均提供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外加名額</a:t>
            </a:r>
          </a:p>
        </p:txBody>
      </p:sp>
      <p:sp>
        <p:nvSpPr>
          <p:cNvPr id="475138" name="AutoShape 2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5140" name="AutoShape 4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5142" name="Picture 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1524000" cy="1015365"/>
          </a:xfrm>
          <a:prstGeom prst="rect">
            <a:avLst/>
          </a:prstGeom>
          <a:noFill/>
        </p:spPr>
      </p:pic>
      <p:pic>
        <p:nvPicPr>
          <p:cNvPr id="475146" name="Picture 10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636"/>
            <a:ext cx="1500198" cy="928694"/>
          </a:xfrm>
          <a:prstGeom prst="rect">
            <a:avLst/>
          </a:prstGeom>
          <a:noFill/>
        </p:spPr>
      </p:pic>
      <p:pic>
        <p:nvPicPr>
          <p:cNvPr id="475148" name="Picture 12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429132"/>
            <a:ext cx="1500198" cy="982662"/>
          </a:xfrm>
          <a:prstGeom prst="rect">
            <a:avLst/>
          </a:prstGeom>
          <a:noFill/>
        </p:spPr>
      </p:pic>
      <p:pic>
        <p:nvPicPr>
          <p:cNvPr id="475150" name="Picture 14" descr="http://www.sec.isu.edu.tw/isu_news/attach/2008-3-31AM103903_197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000636"/>
            <a:ext cx="1463040" cy="919352"/>
          </a:xfrm>
          <a:prstGeom prst="rect">
            <a:avLst/>
          </a:prstGeom>
          <a:noFill/>
        </p:spPr>
      </p:pic>
      <p:pic>
        <p:nvPicPr>
          <p:cNvPr id="475152" name="Picture 1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429132"/>
            <a:ext cx="1514480" cy="857256"/>
          </a:xfrm>
          <a:prstGeom prst="rect">
            <a:avLst/>
          </a:prstGeom>
          <a:noFill/>
        </p:spPr>
      </p:pic>
      <p:sp>
        <p:nvSpPr>
          <p:cNvPr id="12" name="匾額 11"/>
          <p:cNvSpPr/>
          <p:nvPr/>
        </p:nvSpPr>
        <p:spPr>
          <a:xfrm>
            <a:off x="4500562" y="2357430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慈濟科大護理科原住民專班</a:t>
            </a:r>
          </a:p>
        </p:txBody>
      </p:sp>
      <p:sp>
        <p:nvSpPr>
          <p:cNvPr id="13" name="匾額 12">
            <a:extLst>
              <a:ext uri="{FF2B5EF4-FFF2-40B4-BE49-F238E27FC236}">
                <a16:creationId xmlns="" xmlns:a16="http://schemas.microsoft.com/office/drawing/2014/main" id="{2BD8B338-5FDF-4B72-A0BB-8B3F57612FBA}"/>
              </a:ext>
            </a:extLst>
          </p:cNvPr>
          <p:cNvSpPr/>
          <p:nvPr/>
        </p:nvSpPr>
        <p:spPr>
          <a:xfrm>
            <a:off x="4497099" y="3286124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台南護專老人服務事業科原住民專班</a:t>
            </a:r>
          </a:p>
        </p:txBody>
      </p:sp>
    </p:spTree>
    <p:extLst>
      <p:ext uri="{BB962C8B-B14F-4D97-AF65-F5344CB8AC3E}">
        <p14:creationId xmlns:p14="http://schemas.microsoft.com/office/powerpoint/2010/main" val="5208371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心形 4">
            <a:extLst>
              <a:ext uri="{FF2B5EF4-FFF2-40B4-BE49-F238E27FC236}">
                <a16:creationId xmlns="" xmlns:a16="http://schemas.microsoft.com/office/drawing/2014/main" id="{BA265EF2-D95A-46A7-9EDA-3AA360D7D24A}"/>
              </a:ext>
            </a:extLst>
          </p:cNvPr>
          <p:cNvSpPr/>
          <p:nvPr/>
        </p:nvSpPr>
        <p:spPr>
          <a:xfrm>
            <a:off x="1659523" y="1791406"/>
            <a:ext cx="2160240" cy="1894115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身心障礙學生適性輔導安置</a:t>
            </a:r>
          </a:p>
        </p:txBody>
      </p:sp>
      <p:sp>
        <p:nvSpPr>
          <p:cNvPr id="6" name="心形 5">
            <a:extLst>
              <a:ext uri="{FF2B5EF4-FFF2-40B4-BE49-F238E27FC236}">
                <a16:creationId xmlns="" xmlns:a16="http://schemas.microsoft.com/office/drawing/2014/main" id="{C2B06334-8ADE-4E25-AA61-7B8631FA7372}"/>
              </a:ext>
            </a:extLst>
          </p:cNvPr>
          <p:cNvSpPr/>
          <p:nvPr/>
        </p:nvSpPr>
        <p:spPr>
          <a:xfrm>
            <a:off x="2500298" y="4000504"/>
            <a:ext cx="2160240" cy="1938131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各入學管道均提供</a:t>
            </a:r>
            <a:r>
              <a:rPr lang="en-US" altLang="zh-TW" dirty="0"/>
              <a:t>2%</a:t>
            </a:r>
            <a:r>
              <a:rPr lang="zh-TW" altLang="en-US" dirty="0"/>
              <a:t>外加名額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="" xmlns:a16="http://schemas.microsoft.com/office/drawing/2014/main" id="{D277CAB3-1BC8-471F-B0EC-E5BC32E82705}"/>
              </a:ext>
            </a:extLst>
          </p:cNvPr>
          <p:cNvSpPr/>
          <p:nvPr/>
        </p:nvSpPr>
        <p:spPr>
          <a:xfrm>
            <a:off x="4211960" y="2204864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左 7">
            <a:extLst>
              <a:ext uri="{FF2B5EF4-FFF2-40B4-BE49-F238E27FC236}">
                <a16:creationId xmlns="" xmlns:a16="http://schemas.microsoft.com/office/drawing/2014/main" id="{7694C1F6-DFA8-4963-8C8E-40A1984FC2ED}"/>
              </a:ext>
            </a:extLst>
          </p:cNvPr>
          <p:cNvSpPr/>
          <p:nvPr/>
        </p:nvSpPr>
        <p:spPr>
          <a:xfrm rot="19500000">
            <a:off x="4888280" y="3858535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身心障礙學生</a:t>
            </a:r>
          </a:p>
        </p:txBody>
      </p:sp>
      <p:pic>
        <p:nvPicPr>
          <p:cNvPr id="558082" name="Picture 2" descr="åå°å°æåï¼3å¤§ç¶å¸ å¡éäººç© åå¯æ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295275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02592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65768B1-C5D9-464A-B034-1E369A5B7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5" t="4368" r="3433" b="3247"/>
          <a:stretch/>
        </p:blipFill>
        <p:spPr>
          <a:xfrm>
            <a:off x="1043608" y="2276872"/>
            <a:ext cx="2304256" cy="2765108"/>
          </a:xfrm>
          <a:prstGeom prst="rect">
            <a:avLst/>
          </a:prstGeom>
        </p:spPr>
      </p:pic>
      <p:sp>
        <p:nvSpPr>
          <p:cNvPr id="5" name="平行四邊形 4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2285992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優先免試入學</a:t>
            </a:r>
          </a:p>
        </p:txBody>
      </p:sp>
      <p:sp>
        <p:nvSpPr>
          <p:cNvPr id="6" name="平行四邊形 5">
            <a:extLst>
              <a:ext uri="{FF2B5EF4-FFF2-40B4-BE49-F238E27FC236}">
                <a16:creationId xmlns="" xmlns:a16="http://schemas.microsoft.com/office/drawing/2014/main" id="{718DB7BF-79BA-4F3A-9484-0C9A2A8A7AF7}"/>
              </a:ext>
            </a:extLst>
          </p:cNvPr>
          <p:cNvSpPr/>
          <p:nvPr/>
        </p:nvSpPr>
        <p:spPr>
          <a:xfrm>
            <a:off x="4214810" y="4071942"/>
            <a:ext cx="3528392" cy="518931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直升入學</a:t>
            </a:r>
          </a:p>
        </p:txBody>
      </p:sp>
      <p:sp>
        <p:nvSpPr>
          <p:cNvPr id="7" name="平行四邊形 6">
            <a:extLst>
              <a:ext uri="{FF2B5EF4-FFF2-40B4-BE49-F238E27FC236}">
                <a16:creationId xmlns="" xmlns:a16="http://schemas.microsoft.com/office/drawing/2014/main" id="{E092A844-CF06-4476-9978-6B028AAFB1F5}"/>
              </a:ext>
            </a:extLst>
          </p:cNvPr>
          <p:cNvSpPr/>
          <p:nvPr/>
        </p:nvSpPr>
        <p:spPr>
          <a:xfrm>
            <a:off x="4286248" y="1357298"/>
            <a:ext cx="3528392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完全免試入學</a:t>
            </a:r>
          </a:p>
        </p:txBody>
      </p:sp>
      <p:sp>
        <p:nvSpPr>
          <p:cNvPr id="8" name="平行四邊形 7">
            <a:extLst>
              <a:ext uri="{FF2B5EF4-FFF2-40B4-BE49-F238E27FC236}">
                <a16:creationId xmlns="" xmlns:a16="http://schemas.microsoft.com/office/drawing/2014/main" id="{79BB8CF0-8B1A-484E-9F5F-DFAFB867ED5E}"/>
              </a:ext>
            </a:extLst>
          </p:cNvPr>
          <p:cNvSpPr/>
          <p:nvPr/>
        </p:nvSpPr>
        <p:spPr>
          <a:xfrm>
            <a:off x="4214810" y="4929198"/>
            <a:ext cx="3528392" cy="109209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一般學生</a:t>
            </a:r>
          </a:p>
        </p:txBody>
      </p:sp>
      <p:sp>
        <p:nvSpPr>
          <p:cNvPr id="12" name="平行四邊形 11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3214686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基北區免試入學</a:t>
            </a:r>
          </a:p>
        </p:txBody>
      </p:sp>
    </p:spTree>
    <p:extLst>
      <p:ext uri="{BB962C8B-B14F-4D97-AF65-F5344CB8AC3E}">
        <p14:creationId xmlns:p14="http://schemas.microsoft.com/office/powerpoint/2010/main" val="18898645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85696" y="787432"/>
            <a:ext cx="817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公立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" y="1844824"/>
            <a:ext cx="70789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955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72967" y="1265953"/>
            <a:ext cx="4286280" cy="1754326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產業特殊需求類科優先入學</a:t>
            </a:r>
            <a:endParaRPr kumimoji="0" lang="en-US" altLang="zh-TW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800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891208" y="41086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27584" y="1484784"/>
            <a:ext cx="7425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低收入優先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經濟弱勢證明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技藝學程成績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開設產業特殊需求類科之公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90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=98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得跨區報考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不必變更就學區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6640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199" y="40466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28575"/>
            <a:ext cx="4032448" cy="50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84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完全免試入學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2851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47667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484784"/>
            <a:ext cx="742520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招生範圍內之國中應屆畢業學生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招生學校對應之國中應畢業學生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不採計國中教育會考成績和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志願序積分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個區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補充說明：本校學生限報名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台北市公私立高中</a:t>
            </a:r>
            <a:r>
              <a:rPr lang="zh-TW" altLang="en-US" sz="2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endParaRPr lang="zh-TW" altLang="en-US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1798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41810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6" y="1340769"/>
            <a:ext cx="468288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253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299199235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招生學校對應之國中學校學生想及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早就位者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同時設有國中部和高中部之公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立高中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19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439652" y="2060848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名額</a:t>
            </a: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85%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以上、不訂門檻、不可跨區、集體報名</a:t>
            </a:r>
            <a:endParaRPr lang="en-US" altLang="zh-TW" sz="20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可訂門檻、可跨區、集體報名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其它招生</a:t>
            </a:r>
            <a:endParaRPr lang="en-US" altLang="zh-TW" sz="6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1E8B4EC-7E86-492D-B214-27DEA65F8919}"/>
              </a:ext>
            </a:extLst>
          </p:cNvPr>
          <p:cNvSpPr txBox="1"/>
          <p:nvPr/>
        </p:nvSpPr>
        <p:spPr>
          <a:xfrm>
            <a:off x="1795500" y="77855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主要的招生方式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8301F10-5DDD-4960-AF2C-7D1561EC920B}"/>
              </a:ext>
            </a:extLst>
          </p:cNvPr>
          <p:cNvSpPr/>
          <p:nvPr/>
        </p:nvSpPr>
        <p:spPr>
          <a:xfrm>
            <a:off x="1435206" y="3585970"/>
            <a:ext cx="4216914" cy="1355179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79743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44661706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7852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招生範圍內之國中應屆畢業學生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1.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第一類：不比序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抽籤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第二類：同</a:t>
            </a:r>
            <a:r>
              <a:rPr lang="zh-TW" altLang="en-US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大免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zh-TW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多元學習表現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國中教育會考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1.</a:t>
            </a:r>
            <a:r>
              <a:rPr lang="zh-TW" altLang="en-US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第一類：私</a:t>
            </a:r>
            <a:r>
              <a:rPr lang="zh-TW" altLang="zh-TW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立高中</a:t>
            </a:r>
            <a:r>
              <a:rPr lang="zh-TW" altLang="zh-TW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zh-TW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聯合辦理</a:t>
            </a:r>
            <a:r>
              <a:rPr lang="en-US" altLang="zh-TW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第二類：公</a:t>
            </a:r>
            <a:r>
              <a:rPr lang="zh-TW" altLang="zh-TW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立高中職</a:t>
            </a:r>
            <a:r>
              <a:rPr lang="en-US" altLang="zh-TW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zh-TW" altLang="en-US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校、</a:t>
            </a:r>
            <a:r>
              <a:rPr lang="zh-TW" altLang="zh-TW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</a:t>
            </a:r>
            <a:r>
              <a:rPr lang="zh-TW" altLang="zh-TW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zh-TW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聯合辦理</a:t>
            </a:r>
            <a:endParaRPr lang="en-US" altLang="zh-TW" sz="2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</a:t>
            </a:r>
            <a:r>
              <a:rPr lang="zh-TW" altLang="en-US" sz="2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：本校學生限</a:t>
            </a: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台北市公私立高中職</a:t>
            </a:r>
            <a:endParaRPr lang="zh-TW" altLang="en-US" sz="1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0842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41810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第一類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412776"/>
            <a:ext cx="5695950" cy="5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355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395536" y="40466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第二類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6" y="1340768"/>
            <a:ext cx="3528392" cy="51571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23" y="1340768"/>
            <a:ext cx="35283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2689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9010"/>
            <a:ext cx="4286280" cy="181588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基北區高級中等學校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7935CF71-4311-4C1C-A64D-6CEE572E6C7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22616953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01452" y="791180"/>
            <a:ext cx="7541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免試就學區及共同就學區內國中畢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業生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含非應屆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招生學校：基北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日間部、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部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、共同就學區學校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0459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2730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224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864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0802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:a16="http://schemas.microsoft.com/office/drawing/2014/main" xmlns="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xmlns="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:a16="http://schemas.microsoft.com/office/drawing/2014/main" xmlns="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16041506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高中職進修部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8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五專完全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74588205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放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榜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學習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其他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台東專校計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護理科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1067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11760" y="2908610"/>
            <a:ext cx="1152128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00106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38222741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競賽、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8903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72272" y="2908611"/>
            <a:ext cx="1575792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26887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828965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E9206126-0511-41B4-B0F3-1FFF50BA68EE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91056803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49406" y="548680"/>
            <a:ext cx="724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分北、中、南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59396" y="1556792"/>
            <a:ext cx="77450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想要學得一技之長儘早就業的學生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月分發、報到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競賽、服務學習、</a:t>
            </a:r>
            <a:endParaRPr lang="en-US" altLang="zh-TW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日常生活表現評量、體適能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適性輔導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北區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新竹以北和宜蘭、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花蓮</a:t>
            </a:r>
            <a:r>
              <a:rPr lang="en-US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涵蓋苗栗至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雲林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涵蓋嘉義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澎湖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7930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8064" y="2908611"/>
            <a:ext cx="2160240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88152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:a16="http://schemas.microsoft.com/office/drawing/2014/main" xmlns="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31798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23648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單科型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學校單獨招生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8381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☆技術型獨招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專業群科甄選入學☆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補充說明：技術型獨招可跨區報考，而且不限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0938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1677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64791544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:a16="http://schemas.microsoft.com/office/drawing/2014/main" xmlns="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7906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10381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學科考試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分發入學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D92AB3E2-8385-4D45-9773-7C8EB7EC5B3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69744991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特殊課程內容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文憑、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海洋科技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有興趣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☆雙語班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國際班☆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月報名、學科考試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學科考試成績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：西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松高中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、中正高中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育成高中、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海大附中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869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038436" y="476672"/>
            <a:ext cx="706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080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2896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4" y="1252542"/>
            <a:ext cx="4810125" cy="5169640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95500" y="483101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學科特招報名人數</a:t>
            </a:r>
          </a:p>
        </p:txBody>
      </p:sp>
      <p:grpSp>
        <p:nvGrpSpPr>
          <p:cNvPr id="6" name="群組 14">
            <a:extLst>
              <a:ext uri="{FF2B5EF4-FFF2-40B4-BE49-F238E27FC236}">
                <a16:creationId xmlns:a16="http://schemas.microsoft.com/office/drawing/2014/main" xmlns="" id="{E8791F1D-88AB-4201-85EF-7FC12A466807}"/>
              </a:ext>
            </a:extLst>
          </p:cNvPr>
          <p:cNvGrpSpPr/>
          <p:nvPr/>
        </p:nvGrpSpPr>
        <p:grpSpPr>
          <a:xfrm>
            <a:off x="3969975" y="2204864"/>
            <a:ext cx="4576022" cy="4021617"/>
            <a:chOff x="0" y="5143512"/>
            <a:chExt cx="4429124" cy="1571636"/>
          </a:xfrm>
        </p:grpSpPr>
        <p:sp>
          <p:nvSpPr>
            <p:cNvPr id="8" name="爆炸 2 8">
              <a:extLst>
                <a:ext uri="{FF2B5EF4-FFF2-40B4-BE49-F238E27FC236}">
                  <a16:creationId xmlns:a16="http://schemas.microsoft.com/office/drawing/2014/main" xmlns="" id="{EE6000C3-0768-461A-82E7-FD24E8B54CE6}"/>
                </a:ext>
              </a:extLst>
            </p:cNvPr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770F3F7D-600D-4C77-BB76-2F2B9A3939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4606" y="5617668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報名人數</a:t>
              </a:r>
              <a:endPara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比科學班少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524372" y="1435934"/>
            <a:ext cx="759596" cy="4986248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12951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75BA09AC-5ED1-4770-B447-26392E4EC47A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98759873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2843656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技藝成績優良或對技藝學習有興趣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月報名、書面資料審查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測驗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dirty="0"/>
              <a:t>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技藝相關經驗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00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874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4330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69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96" y="1772816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690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471464" y="77733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如何準備「</a:t>
            </a:r>
            <a:r>
              <a:rPr lang="zh-TW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術科考試」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971600" y="1916832"/>
            <a:ext cx="7272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參考「專業群科甄選術科測驗內容審查表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」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參考專業群科甄選術科測驗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影片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參加招生學校或其他學校辦理的相關營隊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體驗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營等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活動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0046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4107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59396" y="1700808"/>
            <a:ext cx="742520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數學領域、自然領域成績優異，具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備科學潛能的學生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                  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國際科學奧林匹亞競賽得獎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科學能力檢定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實驗實作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建國中學、師大附中、北一女中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補充說明：推薦總人數以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為限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5165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1576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科學班報名人數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1" y="1700808"/>
            <a:ext cx="4810125" cy="4476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100" y="1871752"/>
            <a:ext cx="784376" cy="4305806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00057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12064"/>
            <a:ext cx="4286280" cy="2062103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583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827584" y="1320567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Ⅰ-1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度適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性入學管道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各入學管道報名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資格一覽表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▲國中畢業生升學行事簡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曆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▲會考暨各入學管道報名日期彙總表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▲彙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整表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超級比一比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N2-1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招生學校科別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含共同就學區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N2-2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高職＆五專日間部群科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一覽表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(A3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版、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A4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高中日間部學校總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覽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N3-2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落點推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1E8B4EC-7E86-492D-B214-27DEA65F8919}"/>
              </a:ext>
            </a:extLst>
          </p:cNvPr>
          <p:cNvSpPr txBox="1"/>
          <p:nvPr/>
        </p:nvSpPr>
        <p:spPr>
          <a:xfrm>
            <a:off x="1763688" y="40466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其它參考檔案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559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7155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運動成績優良或具有運動潛能的學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專長項目需符合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☆體育班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運動優良☆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體育競賽得獎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校、基隆市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體育班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運動優良術科測驗均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在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同一天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1903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373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6300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599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408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59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0443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081287"/>
            <a:ext cx="4286280" cy="2123658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藝術才能班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4464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47667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484784"/>
            <a:ext cx="742520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競賽成績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優良或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具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月現場分發報到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全國性比賽得獎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藝術才能資優鑑定</a:t>
            </a: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資優鑑定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學校：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音樂班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舞蹈班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戲劇班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復興高中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endParaRPr lang="zh-TW" altLang="en-US" sz="21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2210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67544" y="54868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北區美術班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44" y="1628800"/>
            <a:ext cx="48879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7211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281512159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北區音樂班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8" y="1412776"/>
            <a:ext cx="50231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129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199" y="47667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北區舞蹈班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04" y="1412776"/>
            <a:ext cx="477799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287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戲劇班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57" y="1340768"/>
            <a:ext cx="48132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042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268760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4129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8572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具有美術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起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月術科測驗、放榜、報到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美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術：台南應用科技大學美術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系</a:t>
            </a:r>
            <a:endParaRPr lang="zh-TW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音樂：國立台南藝術大學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中國音樂學系、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台南應用科技大學音樂系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舞蹈：國立台北藝術大學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台南應用科技大學舞蹈系</a:t>
            </a:r>
            <a:endParaRPr lang="zh-TW" alt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8524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520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其他招生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152995227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37227874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628800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8607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技藝學程和技藝競賽積分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開設實用技能學程之公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7924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:a16="http://schemas.microsoft.com/office/drawing/2014/main" xmlns="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xmlns="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:a16="http://schemas.microsoft.com/office/drawing/2014/main" xmlns="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134803868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1" y="787432"/>
            <a:ext cx="822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488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7844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13783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合作班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1078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211052" y="769677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面試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開設建教合作班或產學合作班之公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、勞保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3068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761854" y="764704"/>
            <a:ext cx="762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 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產學班招生情形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3458"/>
            <a:ext cx="7992888" cy="44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67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藝能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實驗班</a:t>
            </a:r>
          </a:p>
        </p:txBody>
      </p:sp>
    </p:spTree>
    <p:extLst>
      <p:ext uri="{BB962C8B-B14F-4D97-AF65-F5344CB8AC3E}">
        <p14:creationId xmlns:p14="http://schemas.microsoft.com/office/powerpoint/2010/main" val="391384633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363452" y="787432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對原住民文化有興趣的學生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：八斗高中、金山高中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樹林高中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有些學校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不限原住民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才能報名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0275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840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5551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543472" y="777330"/>
            <a:ext cx="6057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領有特殊教育學生鑑定及就學輔導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委員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會證明之各類身心障礙學生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適性安置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：各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學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補充說明：接受安置仍可再參加各項入學招生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保留錄取資格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6117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5662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技藝技能優良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星形: 七角 2">
            <a:extLst>
              <a:ext uri="{FF2B5EF4-FFF2-40B4-BE49-F238E27FC236}">
                <a16:creationId xmlns="" xmlns:a16="http://schemas.microsoft.com/office/drawing/2014/main" id="{8AFB5A71-3E55-4D64-A406-736C72887146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87133772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：芳和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實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中、數位實中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896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6084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367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立學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1070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接受政府補助之私立高中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沒有免學費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高額學雜費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065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5AEBABC-CA37-4569-8690-8B1BC8D4DB0A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07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</a:t>
            </a:r>
            <a:endParaRPr kumimoji="0" lang="en-US" altLang="zh-TW" sz="4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9117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有志從軍報國的學生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月體檢、報名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體檢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合格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智力測驗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招生學校：中正預校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、軍保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0981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3499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對招生班次有興趣的學生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：國立戲曲學院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附中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、鶯歌工商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補充說明：其它單獨招生可跨區報考，而且不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5563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615480" y="77733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699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FF"/>
        </a:solidFill>
        <a:scene3d>
          <a:camera prst="orthographicFront"/>
          <a:lightRig rig="threePt" dir="t"/>
        </a:scene3d>
        <a:sp3d>
          <a:bevelT w="635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225534</TotalTime>
  <Words>4544</Words>
  <Application>Microsoft Office PowerPoint</Application>
  <PresentationFormat>如螢幕大小 (4:3)</PresentationFormat>
  <Paragraphs>710</Paragraphs>
  <Slides>108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108</vt:i4>
      </vt:variant>
    </vt:vector>
  </HeadingPairs>
  <TitlesOfParts>
    <vt:vector size="116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學術傾向學生</vt:lpstr>
      <vt:lpstr>技職傾向學生</vt:lpstr>
      <vt:lpstr>才藝出眾學生</vt:lpstr>
      <vt:lpstr>體育專長學生</vt:lpstr>
      <vt:lpstr>PowerPoint 簡報</vt:lpstr>
      <vt:lpstr>PowerPoint 簡報</vt:lpstr>
      <vt:lpstr>PowerPoint 簡報</vt:lpstr>
      <vt:lpstr>PowerPoint 簡報</vt:lpstr>
    </vt:vector>
  </TitlesOfParts>
  <Company>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臺北市立木柵高級工業職業學校</dc:title>
  <dc:creator>ccp</dc:creator>
  <cp:lastModifiedBy>User</cp:lastModifiedBy>
  <cp:revision>1945</cp:revision>
  <dcterms:created xsi:type="dcterms:W3CDTF">2005-06-02T13:01:42Z</dcterms:created>
  <dcterms:modified xsi:type="dcterms:W3CDTF">2024-01-25T08:01:57Z</dcterms:modified>
</cp:coreProperties>
</file>