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media/image49.jpg" ContentType="image/jpg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9"/>
  </p:notesMasterIdLst>
  <p:sldIdLst>
    <p:sldId id="256" r:id="rId2"/>
    <p:sldId id="2810" r:id="rId3"/>
    <p:sldId id="2811" r:id="rId4"/>
    <p:sldId id="2812" r:id="rId5"/>
    <p:sldId id="2813" r:id="rId6"/>
    <p:sldId id="257" r:id="rId7"/>
    <p:sldId id="2661" r:id="rId8"/>
    <p:sldId id="2666" r:id="rId9"/>
    <p:sldId id="2814" r:id="rId10"/>
    <p:sldId id="2815" r:id="rId11"/>
    <p:sldId id="2816" r:id="rId12"/>
    <p:sldId id="2817" r:id="rId13"/>
    <p:sldId id="2818" r:id="rId14"/>
    <p:sldId id="2820" r:id="rId15"/>
    <p:sldId id="2662" r:id="rId16"/>
    <p:sldId id="2663" r:id="rId17"/>
    <p:sldId id="2822" r:id="rId18"/>
    <p:sldId id="2823" r:id="rId19"/>
    <p:sldId id="2824" r:id="rId20"/>
    <p:sldId id="2825" r:id="rId21"/>
    <p:sldId id="2826" r:id="rId22"/>
    <p:sldId id="2828" r:id="rId23"/>
    <p:sldId id="2829" r:id="rId24"/>
    <p:sldId id="2830" r:id="rId25"/>
    <p:sldId id="2831" r:id="rId26"/>
    <p:sldId id="2833" r:id="rId27"/>
    <p:sldId id="2834" r:id="rId28"/>
    <p:sldId id="2683" r:id="rId29"/>
    <p:sldId id="2687" r:id="rId30"/>
    <p:sldId id="2836" r:id="rId31"/>
    <p:sldId id="2837" r:id="rId32"/>
    <p:sldId id="2838" r:id="rId33"/>
    <p:sldId id="2840" r:id="rId34"/>
    <p:sldId id="2841" r:id="rId35"/>
    <p:sldId id="2688" r:id="rId36"/>
    <p:sldId id="2842" r:id="rId37"/>
    <p:sldId id="2843" r:id="rId38"/>
    <p:sldId id="2844" r:id="rId39"/>
    <p:sldId id="2845" r:id="rId40"/>
    <p:sldId id="2846" r:id="rId41"/>
    <p:sldId id="2847" r:id="rId42"/>
    <p:sldId id="2848" r:id="rId43"/>
    <p:sldId id="2849" r:id="rId44"/>
    <p:sldId id="2684" r:id="rId45"/>
    <p:sldId id="2850" r:id="rId46"/>
    <p:sldId id="2852" r:id="rId47"/>
    <p:sldId id="2855" r:id="rId48"/>
    <p:sldId id="2857" r:id="rId49"/>
    <p:sldId id="2858" r:id="rId50"/>
    <p:sldId id="2861" r:id="rId51"/>
    <p:sldId id="2862" r:id="rId52"/>
    <p:sldId id="2869" r:id="rId53"/>
    <p:sldId id="2870" r:id="rId54"/>
    <p:sldId id="2871" r:id="rId55"/>
    <p:sldId id="2872" r:id="rId56"/>
    <p:sldId id="2873" r:id="rId57"/>
    <p:sldId id="2874" r:id="rId58"/>
    <p:sldId id="2747" r:id="rId59"/>
    <p:sldId id="2623" r:id="rId60"/>
    <p:sldId id="2624" r:id="rId61"/>
    <p:sldId id="2875" r:id="rId62"/>
    <p:sldId id="2876" r:id="rId63"/>
    <p:sldId id="2877" r:id="rId64"/>
    <p:sldId id="2878" r:id="rId65"/>
    <p:sldId id="2881" r:id="rId66"/>
    <p:sldId id="2882" r:id="rId67"/>
    <p:sldId id="2685" r:id="rId68"/>
    <p:sldId id="311" r:id="rId69"/>
    <p:sldId id="2693" r:id="rId70"/>
    <p:sldId id="313" r:id="rId71"/>
    <p:sldId id="314" r:id="rId72"/>
    <p:sldId id="315" r:id="rId73"/>
    <p:sldId id="316" r:id="rId74"/>
    <p:sldId id="317" r:id="rId75"/>
    <p:sldId id="2694" r:id="rId76"/>
    <p:sldId id="319" r:id="rId77"/>
    <p:sldId id="320" r:id="rId78"/>
    <p:sldId id="321" r:id="rId79"/>
    <p:sldId id="2459" r:id="rId80"/>
    <p:sldId id="323" r:id="rId81"/>
    <p:sldId id="324" r:id="rId82"/>
    <p:sldId id="325" r:id="rId83"/>
    <p:sldId id="2753" r:id="rId84"/>
    <p:sldId id="326" r:id="rId85"/>
    <p:sldId id="327" r:id="rId86"/>
    <p:sldId id="2695" r:id="rId87"/>
    <p:sldId id="329" r:id="rId88"/>
    <p:sldId id="330" r:id="rId89"/>
    <p:sldId id="331" r:id="rId90"/>
    <p:sldId id="332" r:id="rId91"/>
    <p:sldId id="333" r:id="rId92"/>
    <p:sldId id="2686" r:id="rId93"/>
    <p:sldId id="2883" r:id="rId94"/>
    <p:sldId id="2884" r:id="rId95"/>
    <p:sldId id="2885" r:id="rId96"/>
    <p:sldId id="2886" r:id="rId97"/>
    <p:sldId id="2893" r:id="rId98"/>
    <p:sldId id="2889" r:id="rId99"/>
    <p:sldId id="2890" r:id="rId100"/>
    <p:sldId id="2891" r:id="rId101"/>
    <p:sldId id="2892" r:id="rId102"/>
    <p:sldId id="2652" r:id="rId103"/>
    <p:sldId id="2653" r:id="rId104"/>
    <p:sldId id="2654" r:id="rId105"/>
    <p:sldId id="2553" r:id="rId106"/>
    <p:sldId id="2544" r:id="rId107"/>
    <p:sldId id="2655" r:id="rId108"/>
  </p:sldIdLst>
  <p:sldSz cx="9144000" cy="6858000" type="screen4x3"/>
  <p:notesSz cx="6888163" cy="10018713"/>
  <p:embeddedFontLst>
    <p:embeddedFont>
      <p:font typeface="華康儷中黑" panose="020B0509000000000000" pitchFamily="49" charset="-120"/>
      <p:regular r:id="rId110"/>
    </p:embeddedFont>
    <p:embeddedFont>
      <p:font typeface="標楷體" panose="03000509000000000000" pitchFamily="65" charset="-120"/>
      <p:regular r:id="rId111"/>
    </p:embeddedFont>
    <p:embeddedFont>
      <p:font typeface="標楷體" panose="03000509000000000000" pitchFamily="65" charset="-120"/>
      <p:regular r:id="rId111"/>
    </p:embeddedFont>
    <p:embeddedFont>
      <p:font typeface="Cambria Math" panose="02040503050406030204" pitchFamily="18" charset="0"/>
      <p:regular r:id="rId112"/>
    </p:embeddedFont>
    <p:embeddedFont>
      <p:font typeface="Calibri" panose="020F0502020204030204" pitchFamily="34" charset="0"/>
      <p:regular r:id="rId113"/>
      <p:bold r:id="rId114"/>
      <p:italic r:id="rId115"/>
      <p:boldItalic r:id="rId116"/>
    </p:embeddedFont>
    <p:embeddedFont>
      <p:font typeface="微軟正黑體" panose="020B0604030504040204" pitchFamily="34" charset="-120"/>
      <p:regular r:id="rId117"/>
      <p:bold r:id="rId118"/>
    </p:embeddedFont>
    <p:embeddedFont>
      <p:font typeface="Helvetica" panose="020B0604020202020204" pitchFamily="34" charset="0"/>
      <p:regular r:id="rId119"/>
      <p:bold r:id="rId120"/>
      <p:italic r:id="rId121"/>
      <p:boldItalic r:id="rId122"/>
    </p:embeddedFont>
    <p:embeddedFont>
      <p:font typeface="PMingLiu" panose="02020500000000000000" pitchFamily="18" charset="-120"/>
      <p:regular r:id="rId123"/>
    </p:embeddedFont>
    <p:embeddedFont>
      <p:font typeface="微軟正黑體" panose="020B0604030504040204" pitchFamily="34" charset="-120"/>
      <p:regular r:id="rId117"/>
      <p:bold r:id="rId1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4" roundtripDataSignature="AMtx7mhu2U6woFu0l9EES4WhPdcbmx/s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FFCCCC"/>
    <a:srgbClr val="008000"/>
    <a:srgbClr val="CC9900"/>
    <a:srgbClr val="FFFF00"/>
    <a:srgbClr val="3333FF"/>
    <a:srgbClr val="CCFFFF"/>
    <a:srgbClr val="B2B2B2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99D4CE-F51E-42EF-95D1-2EACA1F17404}">
  <a:tblStyle styleId="{AD99D4CE-F51E-42EF-95D1-2EACA1F174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12DDFC-0581-4C68-ACF1-AB1B30624ED2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tcBdr/>
        <a:fill>
          <a:solidFill>
            <a:srgbClr val="E7F3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212" autoAdjust="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046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8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3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14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4.fntdata"/><Relationship Id="rId118" Type="http://schemas.openxmlformats.org/officeDocument/2006/relationships/font" Target="fonts/font9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5.fntdata"/><Relationship Id="rId119" Type="http://schemas.openxmlformats.org/officeDocument/2006/relationships/font" Target="fonts/font10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11.fntdata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.fntdata"/><Relationship Id="rId115" Type="http://schemas.openxmlformats.org/officeDocument/2006/relationships/font" Target="fonts/font6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2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2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3.fntdata"/><Relationship Id="rId16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6038"/>
            <a:ext cx="2984871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 altLang="zh-TW" sz="1300" smtClean="0">
                <a:solidFill>
                  <a:schemeClr val="dk1"/>
                </a:solidFill>
              </a:rPr>
              <a:pPr algn="r"/>
              <a:t>‹#›</a:t>
            </a:fld>
            <a:endParaRPr lang="en-US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868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6467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9539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44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5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458" name="Google Shape;4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07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zh-TW" altLang="en-US">
              <a:ea typeface="新細明體" pitchFamily="18" charset="-120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6C01B-45F8-4229-A503-EBA19DD74B60}" type="slidenum">
              <a:rPr lang="zh-CN" altLang="en-US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423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41370-E4F3-4B82-8FC5-75F696EC6138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2703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7625" tIns="43814" rIns="87625" bIns="43814"/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28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7FDFA290-A50E-4E27-ADDB-276CEBFF3306}" type="slidenum">
              <a:rPr lang="zh-TW" altLang="en-US" sz="1300"/>
              <a:pPr algn="r"/>
              <a:t>55</a:t>
            </a:fld>
            <a:endParaRPr lang="en-US" altLang="zh-TW" sz="13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B01F9BC7-CA21-43FC-BCC6-AAFC645496CA}" type="slidenum">
              <a:rPr lang="en-US" altLang="zh-TW" sz="1300">
                <a:latin typeface="Times New Roman" pitchFamily="18" charset="0"/>
              </a:rPr>
              <a:pPr algn="r" defTabSz="1006316"/>
              <a:t>55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2164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3F785712-4849-4C20-9E3D-A20FED62B68D}" type="slidenum">
              <a:rPr lang="en-US" altLang="zh-TW" sz="1300"/>
              <a:pPr algn="r" defTabSz="1001285"/>
              <a:t>55</a:t>
            </a:fld>
            <a:endParaRPr lang="en-US" altLang="zh-TW" sz="130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779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編號版面配置區 6"/>
          <p:cNvSpPr txBox="1">
            <a:spLocks noGrp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34F62E23-11E0-4E23-82A0-72C4DDBFE207}" type="slidenum">
              <a:rPr lang="zh-TW" altLang="en-US" sz="1300"/>
              <a:pPr algn="r"/>
              <a:t>56</a:t>
            </a:fld>
            <a:endParaRPr lang="en-US" altLang="zh-TW" sz="13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903292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2287E5CC-C6C6-4539-8437-7012AE18ADDD}" type="slidenum">
              <a:rPr lang="en-US" altLang="zh-TW" sz="1300">
                <a:latin typeface="Times New Roman" pitchFamily="18" charset="0"/>
              </a:rPr>
              <a:pPr algn="r" defTabSz="1006316"/>
              <a:t>56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F7D7900D-DE4C-4330-BCEC-A8F3F38AB2FA}" type="slidenum">
              <a:rPr lang="en-US" altLang="zh-TW" sz="1300"/>
              <a:pPr algn="r" defTabSz="1001285"/>
              <a:t>56</a:t>
            </a:fld>
            <a:endParaRPr lang="en-US" altLang="zh-TW" sz="130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7" y="4757150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86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CA4003C7-0F4C-4A9D-86B2-4DD53F738E19}" type="slidenum">
              <a:rPr lang="zh-TW" altLang="en-US" sz="1300"/>
              <a:pPr algn="r"/>
              <a:t>57</a:t>
            </a:fld>
            <a:endParaRPr lang="en-US" altLang="zh-TW" sz="13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5407B7A9-6C1D-4547-85E4-577933B9DB0B}" type="slidenum">
              <a:rPr lang="en-US" altLang="zh-TW" sz="1300">
                <a:latin typeface="Times New Roman" pitchFamily="18" charset="0"/>
              </a:rPr>
              <a:pPr algn="r" defTabSz="1006316"/>
              <a:t>57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DBAD372B-92CB-432B-A1A0-FF1A9F5803C7}" type="slidenum">
              <a:rPr lang="en-US" altLang="zh-TW" sz="1300"/>
              <a:pPr algn="r" defTabSz="1001285"/>
              <a:t>57</a:t>
            </a:fld>
            <a:endParaRPr lang="en-US" altLang="zh-TW" sz="130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040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41370-E4F3-4B82-8FC5-75F696EC6138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225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937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954D849C-7770-404F-A7CC-CFC014AD4F3A}" type="slidenum">
              <a:rPr lang="en-US" altLang="zh-TW" sz="1200">
                <a:solidFill>
                  <a:prstClr val="black"/>
                </a:solidFill>
                <a:ea typeface="華康儷特圓" pitchFamily="49" charset="-120"/>
              </a:rPr>
              <a:pPr algn="r" eaLnBrk="1" hangingPunct="1"/>
              <a:t>65</a:t>
            </a:fld>
            <a:endParaRPr lang="en-US" altLang="zh-TW" sz="1200">
              <a:solidFill>
                <a:prstClr val="black"/>
              </a:solidFill>
              <a:ea typeface="華康儷特圓" pitchFamily="49" charset="-12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>
              <a:latin typeface="Arial" pitchFamily="34" charset="0"/>
            </a:endParaRPr>
          </a:p>
        </p:txBody>
      </p:sp>
      <p:sp>
        <p:nvSpPr>
          <p:cNvPr id="88069" name="投影片編號版面配置區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76042433-0528-4584-B436-9BB1E38632BC}" type="slidenum">
              <a:rPr kumimoji="0" lang="zh-TW" altLang="en-US" sz="12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65</a:t>
            </a:fld>
            <a:endParaRPr kumimoji="0" lang="en-US" altLang="zh-TW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8070" name="日期版面配置區 1"/>
          <p:cNvSpPr txBox="1">
            <a:spLocks noGrp="1"/>
          </p:cNvSpPr>
          <p:nvPr/>
        </p:nvSpPr>
        <p:spPr bwMode="auto">
          <a:xfrm>
            <a:off x="3883852" y="0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endParaRPr kumimoji="0" lang="zh-TW" alt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11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41370-E4F3-4B82-8FC5-75F696EC6138}" type="slidenum">
              <a:rPr lang="en-US" altLang="zh-TW" smtClean="0"/>
              <a:pPr>
                <a:defRPr/>
              </a:pPr>
              <a:t>66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5441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56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871" name="Google Shape;87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461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58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887" name="Google Shape;88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17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59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902" name="Google Shape;90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307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6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950" name="Google Shape;950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675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958" name="Google Shape;95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33520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6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964" name="Google Shape;96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6690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64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997" name="Google Shape;99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61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65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003" name="Google Shape;100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11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050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66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024" name="Google Shape;102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8150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38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68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094" name="Google Shape;1094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6539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69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100" name="Google Shape;110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31336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7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109" name="Google Shape;1109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7855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68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094" name="Google Shape;1094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9078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7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115" name="Google Shape;111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6997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7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139" name="Google Shape;113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7299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74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164" name="Google Shape;116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4348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75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188" name="Google Shape;118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44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Shape 639">
            <a:extLst>
              <a:ext uri="{FF2B5EF4-FFF2-40B4-BE49-F238E27FC236}">
                <a16:creationId xmlns:a16="http://schemas.microsoft.com/office/drawing/2014/main" xmlns="" id="{56CEA35D-FF3B-4B6E-B587-8010D4945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4343400"/>
            <a:ext cx="54927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27" tIns="87527" rIns="87527" bIns="87527" anchor="ctr"/>
          <a:lstStyle/>
          <a:p>
            <a:endParaRPr lang="zh-TW" altLang="zh-TW"/>
          </a:p>
        </p:txBody>
      </p:sp>
      <p:sp>
        <p:nvSpPr>
          <p:cNvPr id="510979" name="Shape 640">
            <a:extLst>
              <a:ext uri="{FF2B5EF4-FFF2-40B4-BE49-F238E27FC236}">
                <a16:creationId xmlns:a16="http://schemas.microsoft.com/office/drawing/2014/main" xmlns="" id="{B6D9254F-116A-407E-8C50-B85092A0A7B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22293608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76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236" name="Google Shape;1236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3611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7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242" name="Google Shape;1242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4787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78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248" name="Google Shape;1248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21555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41370-E4F3-4B82-8FC5-75F696EC6138}" type="slidenum">
              <a:rPr lang="en-US" altLang="zh-TW" smtClean="0"/>
              <a:pPr>
                <a:defRPr/>
              </a:pPr>
              <a:t>94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40003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398" name="Google Shape;3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1924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4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448" name="Google Shape;4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36717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5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458" name="Google Shape;4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70141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99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489" name="Google Shape;1489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13989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1" name="Google Shape;1501;p10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502" name="Google Shape;1502;p101:notes"/>
          <p:cNvSpPr txBox="1">
            <a:spLocks noGrp="1"/>
          </p:cNvSpPr>
          <p:nvPr>
            <p:ph type="sldNum" idx="12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106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3700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1" name="Google Shape;1501;p10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502" name="Google Shape;1502;p101:notes"/>
          <p:cNvSpPr txBox="1">
            <a:spLocks noGrp="1"/>
          </p:cNvSpPr>
          <p:nvPr>
            <p:ph type="sldNum" idx="12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107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91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hape 184">
            <a:extLst>
              <a:ext uri="{FF2B5EF4-FFF2-40B4-BE49-F238E27FC236}">
                <a16:creationId xmlns:a16="http://schemas.microsoft.com/office/drawing/2014/main" xmlns="" id="{AE587545-2DB1-4D5A-92C6-76F4904CEB0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35523" name="Shape 185">
            <a:extLst>
              <a:ext uri="{FF2B5EF4-FFF2-40B4-BE49-F238E27FC236}">
                <a16:creationId xmlns:a16="http://schemas.microsoft.com/office/drawing/2014/main" xmlns="" id="{05C6F9CE-C8DA-4596-966F-DB2338BB55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6275" y="4714875"/>
            <a:ext cx="544512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zh-TW" altLang="en-US" sz="17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如果八、九年級的家長尚未看過這本手冊，可詢問導師或學校輔導處。</a:t>
            </a:r>
          </a:p>
          <a:p>
            <a:endParaRPr lang="zh-TW" altLang="zh-TW"/>
          </a:p>
        </p:txBody>
      </p:sp>
      <p:sp>
        <p:nvSpPr>
          <p:cNvPr id="235524" name="Shape 186">
            <a:extLst>
              <a:ext uri="{FF2B5EF4-FFF2-40B4-BE49-F238E27FC236}">
                <a16:creationId xmlns:a16="http://schemas.microsoft.com/office/drawing/2014/main" xmlns="" id="{3B5C1BE4-874C-4BAD-AC5E-F2696D9DCD3B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5" rIns="90710" bIns="45355" anchor="b"/>
          <a:lstStyle>
            <a:lvl1pPr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9pPr>
          </a:lstStyle>
          <a:p>
            <a:pPr algn="r">
              <a:buSzPct val="25000"/>
            </a:pPr>
            <a:r>
              <a:rPr lang="zh-TW" altLang="zh-TW" sz="1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00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169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2234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535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201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advTm="500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1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advTm="500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圖表或組織圖" type="dgm">
  <p:cSld name="DIAGRAM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7"/>
          <p:cNvSpPr>
            <a:spLocks noGrp="1"/>
          </p:cNvSpPr>
          <p:nvPr>
            <p:ph type="dgm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advTm="5000"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圖表" type="txAndChart">
  <p:cSld name="TEXT_AND_CHAR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9" name="Google Shape;99;p118"/>
          <p:cNvSpPr>
            <a:spLocks noGrp="1"/>
          </p:cNvSpPr>
          <p:nvPr>
            <p:ph type="chart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advTm="5000"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9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5" name="Google Shape;105;p1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advTm="5000"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物件" type="txAndObj">
  <p:cSld name="TEXT_AND_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1" name="Google Shape;111;p1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2" name="Google Shape;112;p1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advTm="5000"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及物件">
  <p:cSld name="1_標題及物件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6"/>
          <p:cNvSpPr txBox="1">
            <a:spLocks noGrp="1"/>
          </p:cNvSpPr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solidFill>
                  <a:srgbClr val="3F3F3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9" name="Google Shape;29;p106"/>
          <p:cNvSpPr txBox="1">
            <a:spLocks noGrp="1"/>
          </p:cNvSpPr>
          <p:nvPr>
            <p:ph type="body" idx="2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272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8926721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0116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1254387"/>
      </p:ext>
    </p:extLst>
  </p:cSld>
  <p:clrMapOvr>
    <a:masterClrMapping/>
  </p:clrMapOvr>
  <p:transition advTm="5000">
    <p:cut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3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advTm="5000">
    <p:cut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096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advTm="500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10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advTm="500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1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7" name="Google Shape;47;p1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advTm="500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4" name="Google Shape;54;p1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6" name="Google Shape;56;p1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advTm="500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advTm="500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7" name="Google Shape;67;p1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advTm="500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advTm="500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9" r:id="rId16"/>
    <p:sldLayoutId id="2147483671" r:id="rId17"/>
    <p:sldLayoutId id="2147483672" r:id="rId18"/>
    <p:sldLayoutId id="2147483673" r:id="rId19"/>
    <p:sldLayoutId id="2147483674" r:id="rId20"/>
  </p:sldLayoutIdLst>
  <p:transition advTm="5000">
    <p:cut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fif"/><Relationship Id="rId4" Type="http://schemas.openxmlformats.org/officeDocument/2006/relationships/image" Target="../media/image52.jfi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net.taipei.gov.tw/" TargetMode="External"/><Relationship Id="rId2" Type="http://schemas.openxmlformats.org/officeDocument/2006/relationships/image" Target="../media/image5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f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3.jfif"/><Relationship Id="rId4" Type="http://schemas.openxmlformats.org/officeDocument/2006/relationships/image" Target="../media/image62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me.moe.edu.tw/junior/search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/>
          <p:nvPr/>
        </p:nvSpPr>
        <p:spPr>
          <a:xfrm>
            <a:off x="792300" y="5045300"/>
            <a:ext cx="3429448" cy="1077178"/>
          </a:xfrm>
          <a:prstGeom prst="rect">
            <a:avLst/>
          </a:prstGeom>
          <a:solidFill>
            <a:srgbClr val="FFCCFF"/>
          </a:solidFill>
          <a:ln w="25400"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教育部國民及學前教育署</a:t>
            </a:r>
            <a:endParaRPr sz="1600" b="1" dirty="0" smtClean="0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11</a:t>
            </a:r>
            <a:r>
              <a:rPr lang="en-US" altLang="zh-TW" sz="16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3</a:t>
            </a:r>
            <a:r>
              <a:rPr lang="zh-TW" sz="16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年</a:t>
            </a:r>
            <a:r>
              <a:rPr lang="zh-TW" sz="1600" b="1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國中</a:t>
            </a:r>
            <a:r>
              <a:rPr lang="zh-TW" sz="16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畢業生適</a:t>
            </a:r>
            <a:r>
              <a:rPr lang="zh-TW" sz="1600" b="1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性入學宣導</a:t>
            </a:r>
            <a:r>
              <a:rPr lang="zh-TW" sz="16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講師</a:t>
            </a:r>
            <a:endParaRPr lang="en-US" altLang="zh-TW" sz="1600" b="1" dirty="0" smtClean="0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陳裕宏</a:t>
            </a:r>
            <a:r>
              <a:rPr lang="zh-TW" sz="16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主講</a:t>
            </a:r>
            <a:endParaRPr sz="1600" b="1" dirty="0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48" y="3057737"/>
            <a:ext cx="4180523" cy="306474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00" y="3057737"/>
            <a:ext cx="1566386" cy="156857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1" y="1038551"/>
            <a:ext cx="7015594" cy="1600200"/>
          </a:xfrm>
          <a:prstGeom prst="rect">
            <a:avLst/>
          </a:prstGeom>
        </p:spPr>
      </p:pic>
      <p:sp>
        <p:nvSpPr>
          <p:cNvPr id="10" name="匾額 9">
            <a:extLst>
              <a:ext uri="{FF2B5EF4-FFF2-40B4-BE49-F238E27FC236}">
                <a16:creationId xmlns="" xmlns:a16="http://schemas.microsoft.com/office/drawing/2014/main" id="{31B3F63C-BC10-4C8B-A85D-4BAA5EEAF021}"/>
              </a:ext>
            </a:extLst>
          </p:cNvPr>
          <p:cNvSpPr/>
          <p:nvPr/>
        </p:nvSpPr>
        <p:spPr>
          <a:xfrm>
            <a:off x="792300" y="344192"/>
            <a:ext cx="7609970" cy="2025508"/>
          </a:xfrm>
          <a:prstGeom prst="plaque">
            <a:avLst/>
          </a:prstGeom>
          <a:noFill/>
          <a:ln w="127000">
            <a:noFill/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/>
                <a:ea typeface="DFKai-SB"/>
                <a:cs typeface="DFKai-SB"/>
                <a:sym typeface="DFKai-SB"/>
              </a:rPr>
              <a:t>基隆市政府教育處</a:t>
            </a:r>
          </a:p>
          <a:p>
            <a:pPr lvl="0" algn="ctr"/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/>
                <a:ea typeface="DFKai-SB"/>
                <a:cs typeface="DFKai-SB"/>
                <a:sym typeface="DFKai-SB"/>
              </a:rPr>
              <a:t>十二年國教</a:t>
            </a:r>
            <a:r>
              <a:rPr lang="zh-TW" altLang="en-US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/>
                <a:ea typeface="DFKai-SB"/>
                <a:cs typeface="DFKai-SB"/>
                <a:sym typeface="DFKai-SB"/>
              </a:rPr>
              <a:t>適性入學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/>
                <a:ea typeface="DFKai-SB"/>
                <a:cs typeface="DFKai-SB"/>
                <a:sym typeface="DFKai-SB"/>
              </a:rPr>
              <a:t>宣導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24" y="3057736"/>
            <a:ext cx="1566386" cy="1568579"/>
          </a:xfrm>
          <a:prstGeom prst="rect">
            <a:avLst/>
          </a:prstGeom>
        </p:spPr>
      </p:pic>
    </p:spTree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B3C7E81-52C8-455A-AD0C-706D0BAE85F9}"/>
              </a:ext>
            </a:extLst>
          </p:cNvPr>
          <p:cNvSpPr/>
          <p:nvPr/>
        </p:nvSpPr>
        <p:spPr>
          <a:xfrm>
            <a:off x="935596" y="54868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algn="ctr">
              <a:spcBef>
                <a:spcPts val="600"/>
              </a:spcBef>
              <a:spcAft>
                <a:spcPts val="0"/>
              </a:spcAft>
            </a:pPr>
            <a:r>
              <a:rPr lang="zh-TW" altLang="en-US" sz="4000" b="1" dirty="0">
                <a:solidFill>
                  <a:srgbClr val="1D2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Helvetica" panose="020B0604020202020204" pitchFamily="34" charset="0"/>
              </a:rPr>
              <a:t>招生作業</a:t>
            </a:r>
            <a:r>
              <a:rPr lang="zh-TW" altLang="en-US" sz="4000" b="1" dirty="0" smtClean="0">
                <a:solidFill>
                  <a:srgbClr val="1D2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Helvetica" panose="020B0604020202020204" pitchFamily="34" charset="0"/>
              </a:rPr>
              <a:t>流程</a:t>
            </a:r>
            <a:endParaRPr lang="zh-TW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xmlns="" id="{9B1C169C-D752-47E4-A0D3-61567B51319D}"/>
              </a:ext>
            </a:extLst>
          </p:cNvPr>
          <p:cNvGrpSpPr/>
          <p:nvPr/>
        </p:nvGrpSpPr>
        <p:grpSpPr>
          <a:xfrm>
            <a:off x="1306355" y="1742614"/>
            <a:ext cx="6625924" cy="3937217"/>
            <a:chOff x="1306355" y="1742614"/>
            <a:chExt cx="6625924" cy="3937217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xmlns="" id="{890CE035-9EB1-4310-A75F-9EA07B69282B}"/>
                </a:ext>
              </a:extLst>
            </p:cNvPr>
            <p:cNvSpPr txBox="1"/>
            <p:nvPr/>
          </p:nvSpPr>
          <p:spPr>
            <a:xfrm>
              <a:off x="1306355" y="1958059"/>
              <a:ext cx="1008112" cy="52322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簡章</a:t>
              </a: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xmlns="" id="{9D4052B7-44AC-4A40-9A98-3BCC4FC588F8}"/>
                </a:ext>
              </a:extLst>
            </p:cNvPr>
            <p:cNvSpPr txBox="1"/>
            <p:nvPr/>
          </p:nvSpPr>
          <p:spPr>
            <a:xfrm>
              <a:off x="2961456" y="1742614"/>
              <a:ext cx="1656184" cy="954107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報名</a:t>
              </a:r>
              <a:r>
                <a:rPr lang="en-US" altLang="zh-TW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&amp;</a:t>
              </a:r>
            </a:p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志願選填</a:t>
              </a: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xmlns="" id="{65F78BBB-D46E-4BA3-9B1E-F09553BBB2FC}"/>
                </a:ext>
              </a:extLst>
            </p:cNvPr>
            <p:cNvSpPr txBox="1"/>
            <p:nvPr/>
          </p:nvSpPr>
          <p:spPr>
            <a:xfrm>
              <a:off x="5319586" y="1958059"/>
              <a:ext cx="959261" cy="52322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考試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xmlns="" id="{77C1060E-C358-4F0F-AF6F-68F65CCF88A3}"/>
                </a:ext>
              </a:extLst>
            </p:cNvPr>
            <p:cNvSpPr txBox="1"/>
            <p:nvPr/>
          </p:nvSpPr>
          <p:spPr>
            <a:xfrm>
              <a:off x="6973019" y="1958059"/>
              <a:ext cx="959260" cy="52322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分發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xmlns="" id="{40719581-D207-4E39-B7C6-864C97C6732E}"/>
                </a:ext>
              </a:extLst>
            </p:cNvPr>
            <p:cNvSpPr txBox="1"/>
            <p:nvPr/>
          </p:nvSpPr>
          <p:spPr>
            <a:xfrm>
              <a:off x="6973020" y="3454845"/>
              <a:ext cx="959259" cy="52322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放榜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xmlns="" id="{B25F0C2B-DEA3-4F5B-803F-D02FBE0F3DF1}"/>
                </a:ext>
              </a:extLst>
            </p:cNvPr>
            <p:cNvSpPr txBox="1"/>
            <p:nvPr/>
          </p:nvSpPr>
          <p:spPr>
            <a:xfrm>
              <a:off x="6973019" y="4941168"/>
              <a:ext cx="959259" cy="52322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複查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D2279766-02BF-4201-8205-6CE76395EC1F}"/>
                </a:ext>
              </a:extLst>
            </p:cNvPr>
            <p:cNvSpPr txBox="1"/>
            <p:nvPr/>
          </p:nvSpPr>
          <p:spPr>
            <a:xfrm>
              <a:off x="5319589" y="4941168"/>
              <a:ext cx="959258" cy="52322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報到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F998ED07-4216-41A8-B276-A37666C8E18B}"/>
                </a:ext>
              </a:extLst>
            </p:cNvPr>
            <p:cNvSpPr txBox="1"/>
            <p:nvPr/>
          </p:nvSpPr>
          <p:spPr>
            <a:xfrm>
              <a:off x="1344841" y="4941167"/>
              <a:ext cx="936104" cy="52322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續招</a:t>
              </a:r>
            </a:p>
          </p:txBody>
        </p:sp>
        <p:sp>
          <p:nvSpPr>
            <p:cNvPr id="13" name="箭號: 向右 12">
              <a:extLst>
                <a:ext uri="{FF2B5EF4-FFF2-40B4-BE49-F238E27FC236}">
                  <a16:creationId xmlns:a16="http://schemas.microsoft.com/office/drawing/2014/main" xmlns="" id="{C0F1A3C6-E97E-457D-A82D-58260A22DE9A}"/>
                </a:ext>
              </a:extLst>
            </p:cNvPr>
            <p:cNvSpPr/>
            <p:nvPr/>
          </p:nvSpPr>
          <p:spPr>
            <a:xfrm>
              <a:off x="2460368" y="2067958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箭號: 向右 13">
              <a:extLst>
                <a:ext uri="{FF2B5EF4-FFF2-40B4-BE49-F238E27FC236}">
                  <a16:creationId xmlns:a16="http://schemas.microsoft.com/office/drawing/2014/main" xmlns="" id="{14CDCBBF-BC0F-4F89-9C22-4AA04EA47A00}"/>
                </a:ext>
              </a:extLst>
            </p:cNvPr>
            <p:cNvSpPr/>
            <p:nvPr/>
          </p:nvSpPr>
          <p:spPr>
            <a:xfrm>
              <a:off x="4829488" y="2067958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箭號: 向右 14">
              <a:extLst>
                <a:ext uri="{FF2B5EF4-FFF2-40B4-BE49-F238E27FC236}">
                  <a16:creationId xmlns:a16="http://schemas.microsoft.com/office/drawing/2014/main" xmlns="" id="{5EB3C2DD-9118-4577-85CE-3EC50FC044D8}"/>
                </a:ext>
              </a:extLst>
            </p:cNvPr>
            <p:cNvSpPr/>
            <p:nvPr/>
          </p:nvSpPr>
          <p:spPr>
            <a:xfrm>
              <a:off x="6445913" y="2067956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C21DA820-318D-4956-A671-A4B0F45B7008}"/>
                </a:ext>
              </a:extLst>
            </p:cNvPr>
            <p:cNvSpPr txBox="1"/>
            <p:nvPr/>
          </p:nvSpPr>
          <p:spPr>
            <a:xfrm>
              <a:off x="2996331" y="4725724"/>
              <a:ext cx="1656184" cy="954107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放棄</a:t>
              </a:r>
              <a:endPara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錄取資格</a:t>
              </a:r>
            </a:p>
          </p:txBody>
        </p:sp>
        <p:sp>
          <p:nvSpPr>
            <p:cNvPr id="17" name="箭號: 向右 16">
              <a:extLst>
                <a:ext uri="{FF2B5EF4-FFF2-40B4-BE49-F238E27FC236}">
                  <a16:creationId xmlns:a16="http://schemas.microsoft.com/office/drawing/2014/main" xmlns="" id="{4BE317BB-B9DE-416F-AF88-7190D1549D3B}"/>
                </a:ext>
              </a:extLst>
            </p:cNvPr>
            <p:cNvSpPr/>
            <p:nvPr/>
          </p:nvSpPr>
          <p:spPr>
            <a:xfrm rot="5400000">
              <a:off x="7106406" y="2831444"/>
              <a:ext cx="692482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箭號: 向右 17">
              <a:extLst>
                <a:ext uri="{FF2B5EF4-FFF2-40B4-BE49-F238E27FC236}">
                  <a16:creationId xmlns:a16="http://schemas.microsoft.com/office/drawing/2014/main" xmlns="" id="{418F4CC3-4530-4824-A857-8EE61BC491BC}"/>
                </a:ext>
              </a:extLst>
            </p:cNvPr>
            <p:cNvSpPr/>
            <p:nvPr/>
          </p:nvSpPr>
          <p:spPr>
            <a:xfrm rot="5400000">
              <a:off x="7103866" y="4307906"/>
              <a:ext cx="692482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箭號: 向右 18">
              <a:extLst>
                <a:ext uri="{FF2B5EF4-FFF2-40B4-BE49-F238E27FC236}">
                  <a16:creationId xmlns:a16="http://schemas.microsoft.com/office/drawing/2014/main" xmlns="" id="{056932C1-D5E3-4323-8722-5DF0F038CC53}"/>
                </a:ext>
              </a:extLst>
            </p:cNvPr>
            <p:cNvSpPr/>
            <p:nvPr/>
          </p:nvSpPr>
          <p:spPr>
            <a:xfrm rot="10800000">
              <a:off x="6445913" y="5051066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箭號: 向右 19">
              <a:extLst>
                <a:ext uri="{FF2B5EF4-FFF2-40B4-BE49-F238E27FC236}">
                  <a16:creationId xmlns:a16="http://schemas.microsoft.com/office/drawing/2014/main" xmlns="" id="{ACA34DAA-9607-4DE5-B7B4-8C85D1755BB3}"/>
                </a:ext>
              </a:extLst>
            </p:cNvPr>
            <p:cNvSpPr/>
            <p:nvPr/>
          </p:nvSpPr>
          <p:spPr>
            <a:xfrm rot="10800000">
              <a:off x="4806032" y="5051066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箭號: 向右 20">
              <a:extLst>
                <a:ext uri="{FF2B5EF4-FFF2-40B4-BE49-F238E27FC236}">
                  <a16:creationId xmlns:a16="http://schemas.microsoft.com/office/drawing/2014/main" xmlns="" id="{90E0136C-95CC-4F28-B1CA-1507C9EC78AA}"/>
                </a:ext>
              </a:extLst>
            </p:cNvPr>
            <p:cNvSpPr/>
            <p:nvPr/>
          </p:nvSpPr>
          <p:spPr>
            <a:xfrm rot="10800000">
              <a:off x="2504147" y="5056000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箭號: 向右 21">
              <a:extLst>
                <a:ext uri="{FF2B5EF4-FFF2-40B4-BE49-F238E27FC236}">
                  <a16:creationId xmlns:a16="http://schemas.microsoft.com/office/drawing/2014/main" xmlns="" id="{7CA4E221-1FB8-404F-B371-3081792CFED1}"/>
                </a:ext>
              </a:extLst>
            </p:cNvPr>
            <p:cNvSpPr/>
            <p:nvPr/>
          </p:nvSpPr>
          <p:spPr>
            <a:xfrm rot="-5400000">
              <a:off x="725939" y="3569675"/>
              <a:ext cx="2168945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92639170-4740-4EE6-AE13-B02C54B91E55}"/>
              </a:ext>
            </a:extLst>
          </p:cNvPr>
          <p:cNvSpPr txBox="1"/>
          <p:nvPr/>
        </p:nvSpPr>
        <p:spPr>
          <a:xfrm>
            <a:off x="156432" y="2661321"/>
            <a:ext cx="1188409" cy="196977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考試</a:t>
            </a:r>
            <a:endParaRPr lang="en-US" altLang="zh-TW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zh-TW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招生</a:t>
            </a:r>
            <a:endParaRPr lang="en-US" altLang="zh-TW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400" b="1" dirty="0">
                <a:latin typeface="+mn-ea"/>
                <a:ea typeface="+mn-ea"/>
              </a:rPr>
              <a:t>(</a:t>
            </a:r>
            <a:r>
              <a:rPr lang="zh-TW" altLang="en-US" sz="1400" b="1" dirty="0">
                <a:latin typeface="+mn-ea"/>
                <a:ea typeface="+mn-ea"/>
              </a:rPr>
              <a:t>入學資格</a:t>
            </a:r>
            <a:r>
              <a:rPr lang="en-US" altLang="zh-TW" sz="1400" b="1" dirty="0">
                <a:latin typeface="+mn-ea"/>
                <a:ea typeface="+mn-ea"/>
              </a:rPr>
              <a:t>)</a:t>
            </a:r>
            <a:endParaRPr lang="zh-TW" altLang="en-US" sz="1400" b="1" dirty="0">
              <a:latin typeface="+mn-ea"/>
              <a:ea typeface="+mn-ea"/>
            </a:endParaRPr>
          </a:p>
        </p:txBody>
      </p:sp>
      <p:sp>
        <p:nvSpPr>
          <p:cNvPr id="25" name="流程圖: 準備作業 24">
            <a:extLst>
              <a:ext uri="{FF2B5EF4-FFF2-40B4-BE49-F238E27FC236}">
                <a16:creationId xmlns="" xmlns:a16="http://schemas.microsoft.com/office/drawing/2014/main" id="{DCB8B7B6-AFAE-412C-BD80-8382C4F020DA}"/>
              </a:ext>
            </a:extLst>
          </p:cNvPr>
          <p:cNvSpPr/>
          <p:nvPr/>
        </p:nvSpPr>
        <p:spPr>
          <a:xfrm>
            <a:off x="2595363" y="3255879"/>
            <a:ext cx="3744416" cy="875714"/>
          </a:xfrm>
          <a:prstGeom prst="flowChartPreparation">
            <a:avLst/>
          </a:prstGeom>
          <a:solidFill>
            <a:srgbClr val="CCFFCC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考招合一</a:t>
            </a:r>
          </a:p>
        </p:txBody>
      </p:sp>
    </p:spTree>
    <p:extLst>
      <p:ext uri="{BB962C8B-B14F-4D97-AF65-F5344CB8AC3E}">
        <p14:creationId xmlns:p14="http://schemas.microsoft.com/office/powerpoint/2010/main" val="138690538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11980" y="1851451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建議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7261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755576" y="908720"/>
            <a:ext cx="792003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華康少女文字W7(P)"/>
              </a:rPr>
              <a:t>選擇</a:t>
            </a:r>
            <a:r>
              <a:rPr kumimoji="0"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華康少女文字W7(P)"/>
              </a:rPr>
              <a:t>學校類別</a:t>
            </a:r>
            <a:r>
              <a:rPr kumimoji="0" lang="zh-TW" altLang="en-US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華康少女文字W7(P)"/>
              </a:rPr>
              <a:t>就是選擇對手</a:t>
            </a:r>
            <a:endParaRPr kumimoji="0" lang="en-US" altLang="zh-TW" sz="40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華康少女文字W7(P)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華康少女文字W7(P)"/>
              </a:rPr>
              <a:t>選擇</a:t>
            </a:r>
            <a:r>
              <a:rPr kumimoji="0"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華康少女文字W7(P)"/>
              </a:rPr>
              <a:t>科系</a:t>
            </a:r>
            <a:r>
              <a:rPr kumimoji="0"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華康少女文字W7(P)"/>
              </a:rPr>
              <a:t>/</a:t>
            </a:r>
            <a:r>
              <a:rPr kumimoji="0"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華康少女文字W7(P)"/>
              </a:rPr>
              <a:t>學程</a:t>
            </a:r>
            <a:r>
              <a:rPr kumimoji="0" lang="zh-TW" altLang="en-US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華康少女文字W7(P)"/>
              </a:rPr>
              <a:t>就是選擇對手</a:t>
            </a:r>
            <a:endParaRPr kumimoji="0" lang="en-US" altLang="zh-TW" sz="40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華康少女文字W7(P)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華康少女文字W7(P)"/>
              </a:rPr>
              <a:t>選擇</a:t>
            </a:r>
            <a:r>
              <a:rPr kumimoji="0"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華康少女文字W7(P)"/>
              </a:rPr>
              <a:t>入學方式</a:t>
            </a:r>
            <a:r>
              <a:rPr kumimoji="0" lang="zh-TW" altLang="en-US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華康少女文字W7(P)"/>
              </a:rPr>
              <a:t>就是選擇對手</a:t>
            </a:r>
            <a:endParaRPr kumimoji="0" lang="en-US" altLang="zh-TW" sz="40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華康少女文字W7(P)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華康少女文字W7(P)"/>
              </a:rPr>
              <a:t>選擇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華康少女文字W7(P)"/>
              </a:rPr>
              <a:t>學校類別</a:t>
            </a:r>
            <a:r>
              <a:rPr kumimoji="0" lang="zh-TW" altLang="en-US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華康少女文字W7(P)"/>
              </a:rPr>
              <a:t>就是選擇學習方式</a:t>
            </a:r>
          </a:p>
        </p:txBody>
      </p:sp>
    </p:spTree>
    <p:extLst>
      <p:ext uri="{BB962C8B-B14F-4D97-AF65-F5344CB8AC3E}">
        <p14:creationId xmlns:p14="http://schemas.microsoft.com/office/powerpoint/2010/main" val="327503007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647700" y="857250"/>
            <a:ext cx="7848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聰明選擇學校</a:t>
            </a:r>
            <a:r>
              <a:rPr lang="en-US" altLang="zh-TW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科系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0AE6EDCF-8DBE-4498-AD2F-AD147868B781}"/>
              </a:ext>
            </a:extLst>
          </p:cNvPr>
          <p:cNvSpPr txBox="1"/>
          <p:nvPr/>
        </p:nvSpPr>
        <p:spPr>
          <a:xfrm>
            <a:off x="826031" y="3665574"/>
            <a:ext cx="7346369" cy="769441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瞭解課程</a:t>
            </a:r>
            <a:r>
              <a:rPr lang="en-US" altLang="zh-TW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別只看科系名稱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53649A63-5E8D-48D9-BB44-B329B27549F3}"/>
              </a:ext>
            </a:extLst>
          </p:cNvPr>
          <p:cNvSpPr txBox="1"/>
          <p:nvPr/>
        </p:nvSpPr>
        <p:spPr>
          <a:xfrm>
            <a:off x="826031" y="2279011"/>
            <a:ext cx="7346369" cy="769441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瞭解自己</a:t>
            </a:r>
            <a:r>
              <a:rPr lang="en-US" altLang="zh-TW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興趣能力和限制</a:t>
            </a:r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-21590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xmlns="" id="{AFCF9492-AFA8-4C27-AA32-EAA8EDDE18FF}"/>
              </a:ext>
            </a:extLst>
          </p:cNvPr>
          <p:cNvSpPr/>
          <p:nvPr/>
        </p:nvSpPr>
        <p:spPr>
          <a:xfrm>
            <a:off x="3923928" y="1069205"/>
            <a:ext cx="2846005" cy="1014185"/>
          </a:xfrm>
          <a:prstGeom prst="wedgeRoundRectCallout">
            <a:avLst>
              <a:gd name="adj1" fmla="val -65041"/>
              <a:gd name="adj2" fmla="val 88528"/>
              <a:gd name="adj3" fmla="val 16667"/>
            </a:avLst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生理層面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心理層面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學習習慣、態度、方法</a:t>
            </a:r>
            <a:endParaRPr lang="zh-TW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xmlns="" id="{ACEFFA61-A03F-426F-B1E1-B60A31DB82B3}"/>
              </a:ext>
            </a:extLst>
          </p:cNvPr>
          <p:cNvSpPr/>
          <p:nvPr/>
        </p:nvSpPr>
        <p:spPr>
          <a:xfrm>
            <a:off x="4861857" y="4406069"/>
            <a:ext cx="3034452" cy="1808381"/>
          </a:xfrm>
          <a:prstGeom prst="wedgeRoundRectCallout">
            <a:avLst>
              <a:gd name="adj1" fmla="val -85867"/>
              <a:gd name="adj2" fmla="val -54962"/>
              <a:gd name="adj3" fmla="val 16667"/>
            </a:avLst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資訊</a:t>
            </a:r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VS.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資料處理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建築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VS.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室內空間設計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多媒體設計</a:t>
            </a:r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VS.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多媒體動畫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廣告設計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VS.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圖文傳播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餐飲管理</a:t>
            </a:r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VS.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食品加工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機電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VS.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控制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5431171C-F175-4613-9348-91B94CA57082}"/>
              </a:ext>
            </a:extLst>
          </p:cNvPr>
          <p:cNvSpPr txBox="1"/>
          <p:nvPr/>
        </p:nvSpPr>
        <p:spPr>
          <a:xfrm>
            <a:off x="826031" y="5052137"/>
            <a:ext cx="7346369" cy="769441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瞭解科系</a:t>
            </a:r>
            <a:r>
              <a:rPr lang="en-US" altLang="zh-TW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與產業需求連結</a:t>
            </a:r>
          </a:p>
        </p:txBody>
      </p:sp>
      <p:sp>
        <p:nvSpPr>
          <p:cNvPr id="3" name="語音泡泡: 橢圓形 2">
            <a:extLst>
              <a:ext uri="{FF2B5EF4-FFF2-40B4-BE49-F238E27FC236}">
                <a16:creationId xmlns:a16="http://schemas.microsoft.com/office/drawing/2014/main" xmlns="" id="{84057A4A-4ECD-427B-9BEA-E7727428B226}"/>
              </a:ext>
            </a:extLst>
          </p:cNvPr>
          <p:cNvSpPr/>
          <p:nvPr/>
        </p:nvSpPr>
        <p:spPr>
          <a:xfrm>
            <a:off x="1619672" y="4293096"/>
            <a:ext cx="2017506" cy="721986"/>
          </a:xfrm>
          <a:prstGeom prst="wedgeEllipseCallout">
            <a:avLst>
              <a:gd name="adj1" fmla="val 77077"/>
              <a:gd name="adj2" fmla="val 84486"/>
            </a:avLst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網紅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、經紀人、</a:t>
            </a:r>
            <a:r>
              <a:rPr lang="en-US" altLang="zh-TW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youtuber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xmlns="" id="{828BCC67-4C00-4A94-AC61-87ABCC51E546}"/>
              </a:ext>
            </a:extLst>
          </p:cNvPr>
          <p:cNvGrpSpPr/>
          <p:nvPr/>
        </p:nvGrpSpPr>
        <p:grpSpPr>
          <a:xfrm>
            <a:off x="4932040" y="2207785"/>
            <a:ext cx="3396318" cy="2376264"/>
            <a:chOff x="1175682" y="836712"/>
            <a:chExt cx="3396318" cy="2376264"/>
          </a:xfrm>
        </p:grpSpPr>
        <p:sp>
          <p:nvSpPr>
            <p:cNvPr id="21" name="語音泡泡: 橢圓形 20">
              <a:extLst>
                <a:ext uri="{FF2B5EF4-FFF2-40B4-BE49-F238E27FC236}">
                  <a16:creationId xmlns:a16="http://schemas.microsoft.com/office/drawing/2014/main" xmlns="" id="{C02AAB81-7E23-4164-BEA2-12A874322FEF}"/>
                </a:ext>
              </a:extLst>
            </p:cNvPr>
            <p:cNvSpPr/>
            <p:nvPr/>
          </p:nvSpPr>
          <p:spPr>
            <a:xfrm>
              <a:off x="1175682" y="836712"/>
              <a:ext cx="3396318" cy="2376264"/>
            </a:xfrm>
            <a:prstGeom prst="wedgeEllipseCallout">
              <a:avLst>
                <a:gd name="adj1" fmla="val -57025"/>
                <a:gd name="adj2" fmla="val 76621"/>
              </a:avLst>
            </a:prstGeom>
            <a:solidFill>
              <a:srgbClr val="CCFFCC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xmlns="" id="{134FF79D-A430-4041-9841-D4A1C34AD9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79738" y="1268765"/>
              <a:ext cx="2463017" cy="1543322"/>
              <a:chOff x="2044941" y="1268760"/>
              <a:chExt cx="3518594" cy="2204745"/>
            </a:xfrm>
          </p:grpSpPr>
          <p:sp>
            <p:nvSpPr>
              <p:cNvPr id="23" name="object 3">
                <a:extLst>
                  <a:ext uri="{FF2B5EF4-FFF2-40B4-BE49-F238E27FC236}">
                    <a16:creationId xmlns:a16="http://schemas.microsoft.com/office/drawing/2014/main" xmlns="" id="{9355D0FE-83D5-45D0-8AB2-2D639936E776}"/>
                  </a:ext>
                </a:extLst>
              </p:cNvPr>
              <p:cNvSpPr/>
              <p:nvPr/>
            </p:nvSpPr>
            <p:spPr>
              <a:xfrm>
                <a:off x="2044941" y="1268760"/>
                <a:ext cx="1938681" cy="2204745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xmlns="" id="{9CFAC438-4B4C-4045-9ABE-848F08EB30D6}"/>
                  </a:ext>
                </a:extLst>
              </p:cNvPr>
              <p:cNvSpPr txBox="1"/>
              <p:nvPr/>
            </p:nvSpPr>
            <p:spPr>
              <a:xfrm>
                <a:off x="3983620" y="1432256"/>
                <a:ext cx="1575909" cy="483648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機身結構：</a:t>
                </a:r>
                <a:endParaRPr lang="en-US" altLang="zh-TW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機械群</a:t>
                </a:r>
              </a:p>
            </p:txBody>
          </p:sp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xmlns="" id="{7190B90D-2C9E-4743-986D-B9B92FC0034D}"/>
                  </a:ext>
                </a:extLst>
              </p:cNvPr>
              <p:cNvSpPr txBox="1"/>
              <p:nvPr/>
            </p:nvSpPr>
            <p:spPr>
              <a:xfrm>
                <a:off x="3987624" y="1965710"/>
                <a:ext cx="1575911" cy="835392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800" b="1" spc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App</a:t>
                </a:r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、數位內容</a:t>
                </a:r>
              </a:p>
              <a:p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IPAmjMincho"/>
                  </a:rPr>
                  <a:t>電機電子群</a:t>
                </a:r>
                <a:r>
                  <a:rPr lang="en-US" altLang="zh-TW" sz="800" b="1" spc="2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UKIJ CJK"/>
                  </a:rPr>
                  <a:t>-</a:t>
                </a:r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IPAmjMincho"/>
                  </a:rPr>
                  <a:t>資訊科</a:t>
                </a:r>
              </a:p>
              <a:p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IPAmjMincho"/>
                  </a:rPr>
                  <a:t>商管群</a:t>
                </a:r>
                <a:r>
                  <a:rPr lang="en-US" altLang="zh-TW" sz="800" b="1" spc="2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UKIJ CJK"/>
                  </a:rPr>
                  <a:t>-</a:t>
                </a:r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IPAmjMincho"/>
                  </a:rPr>
                  <a:t>資料處理科</a:t>
                </a:r>
              </a:p>
              <a:p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IPAmjMincho"/>
                  </a:rPr>
                  <a:t>設計群</a:t>
                </a:r>
                <a:r>
                  <a:rPr lang="en-US" altLang="zh-TW" sz="800" b="1" spc="2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UKIJ CJK"/>
                  </a:rPr>
                  <a:t>-</a:t>
                </a:r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IPAmjMincho"/>
                  </a:rPr>
                  <a:t>廣告設計科</a:t>
                </a:r>
                <a:endParaRPr lang="zh-TW" altLang="en-US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xmlns="" id="{4E40ACAF-BC13-4017-934A-81588A44438A}"/>
                  </a:ext>
                </a:extLst>
              </p:cNvPr>
              <p:cNvSpPr txBox="1"/>
              <p:nvPr/>
            </p:nvSpPr>
            <p:spPr>
              <a:xfrm>
                <a:off x="3988566" y="2850908"/>
                <a:ext cx="1570964" cy="483648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電路系統：</a:t>
                </a:r>
                <a:endParaRPr lang="en-US" altLang="zh-TW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電機電子群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357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13" grpId="0" animBg="1"/>
      <p:bldP spid="10" grpId="0" animBg="1"/>
      <p:bldP spid="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026" name="AutoShape 2" descr="ãStephen Curryç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" name="群組 21"/>
          <p:cNvGrpSpPr/>
          <p:nvPr/>
        </p:nvGrpSpPr>
        <p:grpSpPr>
          <a:xfrm>
            <a:off x="460375" y="243938"/>
            <a:ext cx="8288089" cy="861774"/>
            <a:chOff x="857223" y="243938"/>
            <a:chExt cx="7429553" cy="861774"/>
          </a:xfrm>
        </p:grpSpPr>
        <p:sp>
          <p:nvSpPr>
            <p:cNvPr id="2" name="矩形 10"/>
            <p:cNvSpPr>
              <a:spLocks noChangeArrowheads="1"/>
            </p:cNvSpPr>
            <p:nvPr/>
          </p:nvSpPr>
          <p:spPr bwMode="auto">
            <a:xfrm>
              <a:off x="857223" y="428604"/>
              <a:ext cx="742955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孰悉自己的</a:t>
              </a:r>
              <a:r>
                <a:rPr lang="zh-TW" altLang="en-US" sz="2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優點</a:t>
              </a:r>
              <a:r>
                <a:rPr lang="zh-TW" alt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，並懂得</a:t>
              </a:r>
              <a:r>
                <a:rPr lang="zh-TW" altLang="en-US" sz="2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發揮</a:t>
              </a:r>
              <a:r>
                <a:rPr lang="zh-TW" altLang="en-US" sz="2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，       </a:t>
              </a:r>
              <a:r>
                <a:rPr lang="zh-TW" alt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就能創造奇蹟</a:t>
              </a:r>
            </a:p>
          </p:txBody>
        </p:sp>
        <p:sp>
          <p:nvSpPr>
            <p:cNvPr id="7" name="矩形 10"/>
            <p:cNvSpPr>
              <a:spLocks noChangeArrowheads="1"/>
            </p:cNvSpPr>
            <p:nvPr/>
          </p:nvSpPr>
          <p:spPr bwMode="auto">
            <a:xfrm>
              <a:off x="5215394" y="243938"/>
              <a:ext cx="928694" cy="861774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6000"/>
                </a:lnSpc>
                <a:defRPr/>
              </a:pPr>
              <a:r>
                <a:rPr lang="zh-TW" altLang="en-US" sz="60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你</a:t>
              </a:r>
              <a:endPara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028" name="AutoShape 4" descr="ãè¬éæ­¦ ç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883586" y="1394195"/>
            <a:ext cx="4438577" cy="3247270"/>
            <a:chOff x="152400" y="1034582"/>
            <a:chExt cx="4438577" cy="3247270"/>
          </a:xfrm>
        </p:grpSpPr>
        <p:grpSp>
          <p:nvGrpSpPr>
            <p:cNvPr id="13" name="群組 20"/>
            <p:cNvGrpSpPr/>
            <p:nvPr/>
          </p:nvGrpSpPr>
          <p:grpSpPr>
            <a:xfrm>
              <a:off x="152400" y="2697629"/>
              <a:ext cx="2214578" cy="1584223"/>
              <a:chOff x="1000100" y="2428868"/>
              <a:chExt cx="1770036" cy="1300163"/>
            </a:xfrm>
          </p:grpSpPr>
          <p:pic>
            <p:nvPicPr>
              <p:cNvPr id="18" name="圖片 17" descr="下載 (1)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0100" y="2428868"/>
                <a:ext cx="1757363" cy="1300163"/>
              </a:xfrm>
              <a:prstGeom prst="rect">
                <a:avLst/>
              </a:prstGeom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00100" y="3428999"/>
                <a:ext cx="1770036" cy="252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1400" b="1" dirty="0">
                    <a:solidFill>
                      <a:srgbClr val="CC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律師</a:t>
                </a:r>
                <a:r>
                  <a:rPr lang="en-US" altLang="zh-TW" sz="1400" b="1" dirty="0">
                    <a:solidFill>
                      <a:srgbClr val="CC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&amp;</a:t>
                </a:r>
                <a:r>
                  <a:rPr lang="zh-TW" altLang="en-US" sz="1400" b="1" dirty="0">
                    <a:solidFill>
                      <a:srgbClr val="CC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主持人謝震武</a:t>
                </a:r>
              </a:p>
            </p:txBody>
          </p:sp>
        </p:grpSp>
        <p:grpSp>
          <p:nvGrpSpPr>
            <p:cNvPr id="14" name="群組 24"/>
            <p:cNvGrpSpPr/>
            <p:nvPr/>
          </p:nvGrpSpPr>
          <p:grpSpPr>
            <a:xfrm>
              <a:off x="2400224" y="1034582"/>
              <a:ext cx="2190753" cy="1643065"/>
              <a:chOff x="5072065" y="2500306"/>
              <a:chExt cx="2190753" cy="1643065"/>
            </a:xfrm>
          </p:grpSpPr>
          <p:pic>
            <p:nvPicPr>
              <p:cNvPr id="23" name="圖片 22" descr="下載 (2)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2065" y="2500306"/>
                <a:ext cx="2190753" cy="1643065"/>
              </a:xfrm>
              <a:prstGeom prst="rect">
                <a:avLst/>
              </a:prstGeom>
            </p:spPr>
          </p:pic>
          <p:sp>
            <p:nvSpPr>
              <p:cNvPr id="24" name="矩形 23"/>
              <p:cNvSpPr/>
              <p:nvPr/>
            </p:nvSpPr>
            <p:spPr>
              <a:xfrm>
                <a:off x="5072066" y="3786190"/>
                <a:ext cx="214314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1400" b="1" dirty="0">
                    <a:solidFill>
                      <a:srgbClr val="CC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台灣首富郭台銘</a:t>
                </a:r>
              </a:p>
            </p:txBody>
          </p:sp>
        </p:grpSp>
      </p:grpSp>
      <p:grpSp>
        <p:nvGrpSpPr>
          <p:cNvPr id="9" name="群組 8"/>
          <p:cNvGrpSpPr/>
          <p:nvPr/>
        </p:nvGrpSpPr>
        <p:grpSpPr>
          <a:xfrm>
            <a:off x="1030771" y="2088915"/>
            <a:ext cx="7493517" cy="4255011"/>
            <a:chOff x="1030771" y="2088915"/>
            <a:chExt cx="7493517" cy="4255011"/>
          </a:xfrm>
        </p:grpSpPr>
        <p:grpSp>
          <p:nvGrpSpPr>
            <p:cNvPr id="4" name="群組 3"/>
            <p:cNvGrpSpPr/>
            <p:nvPr/>
          </p:nvGrpSpPr>
          <p:grpSpPr>
            <a:xfrm>
              <a:off x="1030771" y="4964579"/>
              <a:ext cx="2388755" cy="1379347"/>
              <a:chOff x="925070" y="4714884"/>
              <a:chExt cx="2388755" cy="1379347"/>
            </a:xfrm>
          </p:grpSpPr>
          <p:pic>
            <p:nvPicPr>
              <p:cNvPr id="17" name="圖片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070" y="4714884"/>
                <a:ext cx="2361046" cy="1379347"/>
              </a:xfrm>
              <a:prstGeom prst="rect">
                <a:avLst/>
              </a:prstGeom>
            </p:spPr>
          </p:pic>
          <p:sp>
            <p:nvSpPr>
              <p:cNvPr id="26" name="矩形 25"/>
              <p:cNvSpPr/>
              <p:nvPr/>
            </p:nvSpPr>
            <p:spPr>
              <a:xfrm>
                <a:off x="2018821" y="5418200"/>
                <a:ext cx="12950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TW" altLang="en-US" sz="1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世界技能競賽</a:t>
                </a:r>
                <a:endParaRPr lang="zh-TW" alt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3449041" y="3541927"/>
              <a:ext cx="2357734" cy="1413821"/>
              <a:chOff x="6222258" y="4706121"/>
              <a:chExt cx="2357734" cy="1413821"/>
            </a:xfrm>
          </p:grpSpPr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2258" y="4706121"/>
                <a:ext cx="2357734" cy="1371298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>
                <a:off x="6286512" y="5812165"/>
                <a:ext cx="217171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1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世界麵包冠軍</a:t>
                </a:r>
                <a:r>
                  <a:rPr lang="zh-TW" altLang="en-US" sz="1400" b="1" dirty="0" smtClean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吳寶春</a:t>
                </a:r>
                <a:endParaRPr lang="zh-TW" altLang="en-US" sz="1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xmlns="" id="{8E9F0907-5E1A-4E20-A178-0545DFDFFF17}"/>
                </a:ext>
              </a:extLst>
            </p:cNvPr>
            <p:cNvGrpSpPr/>
            <p:nvPr/>
          </p:nvGrpSpPr>
          <p:grpSpPr>
            <a:xfrm>
              <a:off x="5868144" y="2088915"/>
              <a:ext cx="2656144" cy="1388178"/>
              <a:chOff x="617980" y="4713921"/>
              <a:chExt cx="2621627" cy="1388178"/>
            </a:xfrm>
          </p:grpSpPr>
          <p:pic>
            <p:nvPicPr>
              <p:cNvPr id="27" name="圖片 26">
                <a:extLst>
                  <a:ext uri="{FF2B5EF4-FFF2-40B4-BE49-F238E27FC236}">
                    <a16:creationId xmlns:a16="http://schemas.microsoft.com/office/drawing/2014/main" xmlns="" id="{E76133B9-58AC-4E51-A903-AAFD2DD07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980" y="4713921"/>
                <a:ext cx="2621627" cy="1388178"/>
              </a:xfrm>
              <a:prstGeom prst="rect">
                <a:avLst/>
              </a:prstGeom>
              <a:ln w="25400">
                <a:solidFill>
                  <a:srgbClr val="008000"/>
                </a:solidFill>
              </a:ln>
            </p:spPr>
          </p:pic>
          <p:sp>
            <p:nvSpPr>
              <p:cNvPr id="28" name="矩形 27"/>
              <p:cNvSpPr/>
              <p:nvPr/>
            </p:nvSpPr>
            <p:spPr>
              <a:xfrm>
                <a:off x="678628" y="5689061"/>
                <a:ext cx="250033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世界麵包冠軍陳永信</a:t>
                </a:r>
              </a:p>
            </p:txBody>
          </p:sp>
        </p:grpSp>
      </p:grpSp>
      <p:grpSp>
        <p:nvGrpSpPr>
          <p:cNvPr id="10" name="群組 9"/>
          <p:cNvGrpSpPr/>
          <p:nvPr/>
        </p:nvGrpSpPr>
        <p:grpSpPr>
          <a:xfrm>
            <a:off x="3769360" y="3789040"/>
            <a:ext cx="4754928" cy="2810982"/>
            <a:chOff x="3993536" y="3958906"/>
            <a:chExt cx="4754928" cy="2810982"/>
          </a:xfrm>
        </p:grpSpPr>
        <p:grpSp>
          <p:nvGrpSpPr>
            <p:cNvPr id="5" name="群組 12"/>
            <p:cNvGrpSpPr/>
            <p:nvPr/>
          </p:nvGrpSpPr>
          <p:grpSpPr>
            <a:xfrm>
              <a:off x="3993536" y="5398590"/>
              <a:ext cx="2364638" cy="1371298"/>
              <a:chOff x="4357686" y="4857760"/>
              <a:chExt cx="2364638" cy="1300277"/>
            </a:xfrm>
          </p:grpSpPr>
          <p:pic>
            <p:nvPicPr>
              <p:cNvPr id="8" name="Picture 14" descr="ãæ´è³ç©ãçåçæå°çµæ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57686" y="4857760"/>
                <a:ext cx="2364638" cy="1300277"/>
              </a:xfrm>
              <a:prstGeom prst="rect">
                <a:avLst/>
              </a:prstGeom>
              <a:noFill/>
            </p:spPr>
          </p:pic>
          <p:sp>
            <p:nvSpPr>
              <p:cNvPr id="12" name="矩形 11"/>
              <p:cNvSpPr/>
              <p:nvPr/>
            </p:nvSpPr>
            <p:spPr>
              <a:xfrm>
                <a:off x="4429124" y="5857892"/>
                <a:ext cx="2286016" cy="29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TW" altLang="en-US" sz="1400" b="1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世界球后戴姿穎</a:t>
                </a:r>
              </a:p>
            </p:txBody>
          </p:sp>
        </p:grp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xmlns="" id="{8CC16AE5-2FDC-4C29-BE38-65C3C4EA41B8}"/>
                </a:ext>
              </a:extLst>
            </p:cNvPr>
            <p:cNvGrpSpPr/>
            <p:nvPr/>
          </p:nvGrpSpPr>
          <p:grpSpPr>
            <a:xfrm>
              <a:off x="6409183" y="3958906"/>
              <a:ext cx="2339281" cy="1372110"/>
              <a:chOff x="3596110" y="4828332"/>
              <a:chExt cx="2339281" cy="1372110"/>
            </a:xfrm>
          </p:grpSpPr>
          <p:pic>
            <p:nvPicPr>
              <p:cNvPr id="30" name="圖片 29">
                <a:extLst>
                  <a:ext uri="{FF2B5EF4-FFF2-40B4-BE49-F238E27FC236}">
                    <a16:creationId xmlns:a16="http://schemas.microsoft.com/office/drawing/2014/main" xmlns="" id="{1428704E-294D-4195-B591-5C805567FC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4712" y="4828332"/>
                <a:ext cx="2322075" cy="1372110"/>
              </a:xfrm>
              <a:prstGeom prst="rect">
                <a:avLst/>
              </a:prstGeom>
              <a:ln w="25400">
                <a:solidFill>
                  <a:srgbClr val="008000"/>
                </a:solidFill>
              </a:ln>
            </p:spPr>
          </p:pic>
          <p:sp>
            <p:nvSpPr>
              <p:cNvPr id="31" name="矩形 30"/>
              <p:cNvSpPr/>
              <p:nvPr/>
            </p:nvSpPr>
            <p:spPr>
              <a:xfrm>
                <a:off x="3596110" y="5689061"/>
                <a:ext cx="233928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SBL</a:t>
                </a:r>
                <a:r>
                  <a:rPr lang="zh-TW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得分王林志傑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285813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7056784" cy="2608312"/>
          </a:xfrm>
          <a:prstGeom prst="rect">
            <a:avLst/>
          </a:prstGeom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043608" y="1052736"/>
            <a:ext cx="7056784" cy="2154436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不管你是社會組還是自然組，只要找到舞台，你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就是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sz="5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人生</a:t>
            </a:r>
            <a:r>
              <a:rPr lang="zh-TW" alt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勝利組</a:t>
            </a:r>
            <a:endParaRPr lang="zh-TW" alt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3493" name="Picture 9" descr="臺北市政府教育局">
            <a:hlinkClick r:id="rId3" tooltip="臺北市政府教育局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985125"/>
            <a:ext cx="3143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92680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1" name="Google Shape;1491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605313"/>
            <a:ext cx="4191000" cy="564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99"/>
          <p:cNvSpPr txBox="1"/>
          <p:nvPr/>
        </p:nvSpPr>
        <p:spPr>
          <a:xfrm>
            <a:off x="4874568" y="630712"/>
            <a:ext cx="3801888" cy="330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600"/>
              <a:buFont typeface="Times New Roman"/>
              <a:buNone/>
            </a:pPr>
            <a:r>
              <a:rPr lang="zh-TW" sz="3600" b="1" i="0" u="none" strike="noStrike" cap="none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時間花在哪裡，</a:t>
            </a:r>
            <a:endParaRPr sz="3600" b="1" i="0" u="none" strike="noStrike" cap="none" dirty="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600"/>
              <a:buFont typeface="Times New Roman"/>
              <a:buNone/>
            </a:pPr>
            <a:r>
              <a:rPr lang="zh-TW" sz="3600" b="1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成就就在那裡。</a:t>
            </a:r>
            <a:endParaRPr sz="3600" b="1" dirty="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time is spent,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achievements are.</a:t>
            </a:r>
            <a:endParaRPr sz="3600" b="1" i="0" u="none" strike="noStrike" cap="none" dirty="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3" name="Google Shape;1493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3487" y="3855563"/>
            <a:ext cx="1924050" cy="237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35198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50" y="3283961"/>
            <a:ext cx="4392488" cy="3033979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2297483" y="924770"/>
            <a:ext cx="5845178" cy="1593819"/>
            <a:chOff x="2831278" y="4283453"/>
            <a:chExt cx="5845178" cy="1593819"/>
          </a:xfrm>
        </p:grpSpPr>
        <p:sp>
          <p:nvSpPr>
            <p:cNvPr id="1514" name="Google Shape;1514;p101"/>
            <p:cNvSpPr txBox="1"/>
            <p:nvPr/>
          </p:nvSpPr>
          <p:spPr>
            <a:xfrm>
              <a:off x="2880000" y="4365104"/>
              <a:ext cx="5796456" cy="1512168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rgbClr val="3333FF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R="0" lvl="0" indent="-3429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5400"/>
                <a:buFont typeface="Noto Sans Symbols"/>
                <a:buNone/>
              </a:pPr>
              <a:endParaRPr lang="en-US" altLang="zh-TW" sz="1200" b="1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  <a:p>
              <a:pPr marR="0" lvl="0" indent="-3429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5400"/>
                <a:buFont typeface="Noto Sans Symbols"/>
                <a:buNone/>
              </a:pPr>
              <a:r>
                <a:rPr lang="zh-TW" altLang="en-US" sz="4000" b="1" i="0" u="none" strike="noStrike" cap="none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           </a:t>
              </a:r>
              <a:r>
                <a:rPr lang="zh-TW" altLang="en-US" sz="4000" b="1" i="0" u="none" strike="noStrike" cap="none" dirty="0" smtClean="0">
                  <a:solidFill>
                    <a:srgbClr val="3333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只留給</a:t>
              </a:r>
              <a:r>
                <a:rPr lang="zh-TW" altLang="en-US" sz="4000" b="1" i="0" u="none" strike="noStrike" cap="none" dirty="0" smtClean="0">
                  <a:solidFill>
                    <a:srgbClr val="FF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準備好</a:t>
              </a:r>
              <a:r>
                <a:rPr lang="zh-TW" altLang="en-US" sz="4000" b="1" i="0" u="none" strike="noStrike" cap="none" dirty="0" smtClean="0">
                  <a:solidFill>
                    <a:srgbClr val="3333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的人</a:t>
              </a:r>
              <a:endParaRPr lang="en-US" altLang="zh-TW" sz="4000" b="1" i="0" u="none" strike="noStrike" cap="none" dirty="0" smtClean="0">
                <a:solidFill>
                  <a:srgbClr val="3333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  <a:p>
              <a:pPr marR="0" lvl="0" indent="-3429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5400"/>
                <a:buFont typeface="Noto Sans Symbols"/>
                <a:buNone/>
              </a:pPr>
              <a:r>
                <a:rPr lang="zh-TW" altLang="en-US" sz="4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   美好是留給努力過的</a:t>
              </a:r>
              <a:r>
                <a:rPr lang="zh-TW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人</a:t>
              </a:r>
              <a:endParaRPr sz="4000" dirty="0">
                <a:solidFill>
                  <a:srgbClr val="3333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0000">
              <a:off x="2831278" y="4283453"/>
              <a:ext cx="1619992" cy="826770"/>
            </a:xfrm>
            <a:prstGeom prst="rect">
              <a:avLst/>
            </a:prstGeom>
            <a:ln w="63500">
              <a:solidFill>
                <a:srgbClr val="FF0000"/>
              </a:solidFill>
            </a:ln>
          </p:spPr>
        </p:pic>
      </p:grpSp>
      <p:cxnSp>
        <p:nvCxnSpPr>
          <p:cNvPr id="9" name="直線接點 8"/>
          <p:cNvCxnSpPr/>
          <p:nvPr/>
        </p:nvCxnSpPr>
        <p:spPr>
          <a:xfrm>
            <a:off x="4955282" y="4293096"/>
            <a:ext cx="20162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955282" y="4509120"/>
            <a:ext cx="20162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178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4" name="Google Shape;1504;p101"/>
          <p:cNvGrpSpPr/>
          <p:nvPr/>
        </p:nvGrpSpPr>
        <p:grpSpPr>
          <a:xfrm>
            <a:off x="706789" y="1964704"/>
            <a:ext cx="5370264" cy="2901035"/>
            <a:chOff x="706789" y="1964704"/>
            <a:chExt cx="5370264" cy="2901035"/>
          </a:xfrm>
        </p:grpSpPr>
        <p:grpSp>
          <p:nvGrpSpPr>
            <p:cNvPr id="1505" name="Google Shape;1505;p101"/>
            <p:cNvGrpSpPr/>
            <p:nvPr/>
          </p:nvGrpSpPr>
          <p:grpSpPr>
            <a:xfrm>
              <a:off x="2300067" y="1964704"/>
              <a:ext cx="1630816" cy="1156903"/>
              <a:chOff x="4879521" y="1865064"/>
              <a:chExt cx="2174421" cy="1156903"/>
            </a:xfrm>
          </p:grpSpPr>
          <p:sp>
            <p:nvSpPr>
              <p:cNvPr id="1506" name="Google Shape;1506;p101"/>
              <p:cNvSpPr/>
              <p:nvPr/>
            </p:nvSpPr>
            <p:spPr>
              <a:xfrm>
                <a:off x="6139951" y="1865064"/>
                <a:ext cx="157331" cy="157331"/>
              </a:xfrm>
              <a:prstGeom prst="ellipse">
                <a:avLst/>
              </a:prstGeom>
              <a:solidFill>
                <a:srgbClr val="5A702E"/>
              </a:solidFill>
              <a:ln w="57150" cap="flat" cmpd="sng">
                <a:solidFill>
                  <a:srgbClr val="5A70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101"/>
              <p:cNvSpPr/>
              <p:nvPr/>
            </p:nvSpPr>
            <p:spPr>
              <a:xfrm>
                <a:off x="4879521" y="1875338"/>
                <a:ext cx="2174421" cy="1146629"/>
              </a:xfrm>
              <a:custGeom>
                <a:avLst/>
                <a:gdLst/>
                <a:ahLst/>
                <a:cxnLst/>
                <a:rect l="l" t="t" r="r" b="b"/>
                <a:pathLst>
                  <a:path w="1415434" h="857250" extrusionOk="0">
                    <a:moveTo>
                      <a:pt x="0" y="839566"/>
                    </a:moveTo>
                    <a:lnTo>
                      <a:pt x="837584" y="0"/>
                    </a:lnTo>
                    <a:lnTo>
                      <a:pt x="913784" y="12700"/>
                    </a:lnTo>
                    <a:lnTo>
                      <a:pt x="1415434" y="857250"/>
                    </a:lnTo>
                  </a:path>
                </a:pathLst>
              </a:custGeom>
              <a:noFill/>
              <a:ln w="57150" cap="flat" cmpd="sng">
                <a:solidFill>
                  <a:srgbClr val="5A70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08" name="Google Shape;1508;p101"/>
            <p:cNvSpPr/>
            <p:nvPr/>
          </p:nvSpPr>
          <p:spPr>
            <a:xfrm rot="199097">
              <a:off x="802862" y="2930705"/>
              <a:ext cx="5226905" cy="1785257"/>
            </a:xfrm>
            <a:prstGeom prst="rect">
              <a:avLst/>
            </a:prstGeom>
            <a:solidFill>
              <a:srgbClr val="5A70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01"/>
            <p:cNvSpPr txBox="1"/>
            <p:nvPr/>
          </p:nvSpPr>
          <p:spPr>
            <a:xfrm rot="180406">
              <a:off x="2621496" y="3227020"/>
              <a:ext cx="297684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6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Thanks</a:t>
              </a:r>
              <a:endParaRPr sz="6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510" name="Google Shape;1510;p101"/>
            <p:cNvGrpSpPr/>
            <p:nvPr/>
          </p:nvGrpSpPr>
          <p:grpSpPr>
            <a:xfrm>
              <a:off x="706789" y="2789702"/>
              <a:ext cx="1586873" cy="1869943"/>
              <a:chOff x="3802427" y="3021969"/>
              <a:chExt cx="854436" cy="1527087"/>
            </a:xfrm>
          </p:grpSpPr>
          <p:sp>
            <p:nvSpPr>
              <p:cNvPr id="1511" name="Google Shape;1511;p101"/>
              <p:cNvSpPr/>
              <p:nvPr/>
            </p:nvSpPr>
            <p:spPr>
              <a:xfrm rot="199097">
                <a:off x="3822918" y="3796804"/>
                <a:ext cx="774524" cy="73044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101"/>
              <p:cNvSpPr/>
              <p:nvPr/>
            </p:nvSpPr>
            <p:spPr>
              <a:xfrm rot="199097">
                <a:off x="3861144" y="3043752"/>
                <a:ext cx="774524" cy="754784"/>
              </a:xfrm>
              <a:prstGeom prst="rect">
                <a:avLst/>
              </a:prstGeom>
              <a:solidFill>
                <a:srgbClr val="F064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13" name="Google Shape;1513;p101"/>
          <p:cNvSpPr/>
          <p:nvPr/>
        </p:nvSpPr>
        <p:spPr>
          <a:xfrm>
            <a:off x="1308602" y="5292849"/>
            <a:ext cx="43396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zh-TW" sz="36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感謝聆聽    敬請指教</a:t>
            </a: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4" name="Google Shape;1514;p101"/>
          <p:cNvSpPr txBox="1"/>
          <p:nvPr/>
        </p:nvSpPr>
        <p:spPr>
          <a:xfrm>
            <a:off x="4214810" y="714357"/>
            <a:ext cx="4286255" cy="17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Noto Sans Symbols"/>
              <a:buNone/>
            </a:pPr>
            <a:r>
              <a:rPr lang="zh-TW" sz="5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zh-TW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選對學校</a:t>
            </a:r>
            <a:r>
              <a:rPr lang="zh-TW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32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找對出路</a:t>
            </a:r>
            <a:endParaRPr sz="3200" b="1" i="0" u="none" strike="noStrike" cap="none">
              <a:solidFill>
                <a:srgbClr val="66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r>
              <a:rPr lang="zh-TW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適性選讀  </a:t>
            </a:r>
            <a:r>
              <a:rPr lang="zh-TW" sz="3200" b="1" i="0" u="none" strike="noStrike" cap="non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快樂人生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9029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B3C7E81-52C8-455A-AD0C-706D0BAE85F9}"/>
              </a:ext>
            </a:extLst>
          </p:cNvPr>
          <p:cNvSpPr/>
          <p:nvPr/>
        </p:nvSpPr>
        <p:spPr>
          <a:xfrm>
            <a:off x="935596" y="54868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algn="ctr">
              <a:spcBef>
                <a:spcPts val="600"/>
              </a:spcBef>
              <a:spcAft>
                <a:spcPts val="0"/>
              </a:spcAft>
            </a:pPr>
            <a:r>
              <a:rPr lang="zh-TW" altLang="en-US" sz="4000" b="1" dirty="0">
                <a:solidFill>
                  <a:srgbClr val="1D2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Helvetica" panose="020B0604020202020204" pitchFamily="34" charset="0"/>
              </a:rPr>
              <a:t>招生作業</a:t>
            </a:r>
            <a:r>
              <a:rPr lang="zh-TW" altLang="en-US" sz="4000" b="1" dirty="0" smtClean="0">
                <a:solidFill>
                  <a:srgbClr val="1D2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Helvetica" panose="020B0604020202020204" pitchFamily="34" charset="0"/>
              </a:rPr>
              <a:t>流程</a:t>
            </a:r>
            <a:endParaRPr lang="zh-TW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9EB00CB2-1C46-4F46-A263-69B7FCECF245}"/>
              </a:ext>
            </a:extLst>
          </p:cNvPr>
          <p:cNvSpPr txBox="1"/>
          <p:nvPr/>
        </p:nvSpPr>
        <p:spPr>
          <a:xfrm>
            <a:off x="147521" y="1816217"/>
            <a:ext cx="1188409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考試</a:t>
            </a:r>
            <a:endParaRPr lang="zh-TW" altLang="en-US" sz="1400" b="1" dirty="0">
              <a:latin typeface="+mn-ea"/>
              <a:ea typeface="+mn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54784020-4C09-42D3-9928-1B6DC17F7730}"/>
              </a:ext>
            </a:extLst>
          </p:cNvPr>
          <p:cNvGrpSpPr/>
          <p:nvPr/>
        </p:nvGrpSpPr>
        <p:grpSpPr>
          <a:xfrm>
            <a:off x="1323539" y="1652806"/>
            <a:ext cx="7503226" cy="984885"/>
            <a:chOff x="1323539" y="1652806"/>
            <a:chExt cx="7503226" cy="984885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xmlns="" id="{890CE035-9EB1-4310-A75F-9EA07B69282B}"/>
                </a:ext>
              </a:extLst>
            </p:cNvPr>
            <p:cNvSpPr txBox="1"/>
            <p:nvPr/>
          </p:nvSpPr>
          <p:spPr>
            <a:xfrm>
              <a:off x="1323539" y="1926015"/>
              <a:ext cx="800189" cy="461665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簡章</a:t>
              </a: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xmlns="" id="{9D4052B7-44AC-4A40-9A98-3BCC4FC588F8}"/>
                </a:ext>
              </a:extLst>
            </p:cNvPr>
            <p:cNvSpPr txBox="1"/>
            <p:nvPr/>
          </p:nvSpPr>
          <p:spPr>
            <a:xfrm>
              <a:off x="2664743" y="1926015"/>
              <a:ext cx="800189" cy="461665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報名</a:t>
              </a: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xmlns="" id="{65F78BBB-D46E-4BA3-9B1E-F09553BBB2FC}"/>
                </a:ext>
              </a:extLst>
            </p:cNvPr>
            <p:cNvSpPr txBox="1"/>
            <p:nvPr/>
          </p:nvSpPr>
          <p:spPr>
            <a:xfrm>
              <a:off x="3992776" y="1919328"/>
              <a:ext cx="800189" cy="461665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考試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xmlns="" id="{77C1060E-C358-4F0F-AF6F-68F65CCF88A3}"/>
                </a:ext>
              </a:extLst>
            </p:cNvPr>
            <p:cNvSpPr txBox="1"/>
            <p:nvPr/>
          </p:nvSpPr>
          <p:spPr>
            <a:xfrm>
              <a:off x="5333980" y="1734660"/>
              <a:ext cx="800189" cy="830997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閱卷評分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xmlns="" id="{40719581-D207-4E39-B7C6-864C97C6732E}"/>
                </a:ext>
              </a:extLst>
            </p:cNvPr>
            <p:cNvSpPr txBox="1"/>
            <p:nvPr/>
          </p:nvSpPr>
          <p:spPr>
            <a:xfrm>
              <a:off x="6702883" y="1652806"/>
              <a:ext cx="800190" cy="984885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公布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1200"/>
                </a:lnSpc>
              </a:pPr>
              <a:r>
                <a:rPr lang="en-US" altLang="zh-TW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or</a:t>
              </a:r>
            </a:p>
            <a:p>
              <a:pPr algn="ctr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查詢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xmlns="" id="{B25F0C2B-DEA3-4F5B-803F-D02FBE0F3DF1}"/>
                </a:ext>
              </a:extLst>
            </p:cNvPr>
            <p:cNvSpPr txBox="1"/>
            <p:nvPr/>
          </p:nvSpPr>
          <p:spPr>
            <a:xfrm>
              <a:off x="8026574" y="1945858"/>
              <a:ext cx="800191" cy="461665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複查</a:t>
              </a:r>
            </a:p>
          </p:txBody>
        </p:sp>
        <p:sp>
          <p:nvSpPr>
            <p:cNvPr id="13" name="箭號: 向右 12">
              <a:extLst>
                <a:ext uri="{FF2B5EF4-FFF2-40B4-BE49-F238E27FC236}">
                  <a16:creationId xmlns:a16="http://schemas.microsoft.com/office/drawing/2014/main" xmlns="" id="{C0F1A3C6-E97E-457D-A82D-58260A22DE9A}"/>
                </a:ext>
              </a:extLst>
            </p:cNvPr>
            <p:cNvSpPr/>
            <p:nvPr/>
          </p:nvSpPr>
          <p:spPr>
            <a:xfrm>
              <a:off x="2239242" y="2005135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箭號: 向右 13">
              <a:extLst>
                <a:ext uri="{FF2B5EF4-FFF2-40B4-BE49-F238E27FC236}">
                  <a16:creationId xmlns:a16="http://schemas.microsoft.com/office/drawing/2014/main" xmlns="" id="{14CDCBBF-BC0F-4F89-9C22-4AA04EA47A00}"/>
                </a:ext>
              </a:extLst>
            </p:cNvPr>
            <p:cNvSpPr/>
            <p:nvPr/>
          </p:nvSpPr>
          <p:spPr>
            <a:xfrm>
              <a:off x="3556475" y="2005136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箭號: 向右 14">
              <a:extLst>
                <a:ext uri="{FF2B5EF4-FFF2-40B4-BE49-F238E27FC236}">
                  <a16:creationId xmlns:a16="http://schemas.microsoft.com/office/drawing/2014/main" xmlns="" id="{5EB3C2DD-9118-4577-85CE-3EC50FC044D8}"/>
                </a:ext>
              </a:extLst>
            </p:cNvPr>
            <p:cNvSpPr/>
            <p:nvPr/>
          </p:nvSpPr>
          <p:spPr>
            <a:xfrm>
              <a:off x="4891791" y="2005136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箭號: 向右 25">
              <a:extLst>
                <a:ext uri="{FF2B5EF4-FFF2-40B4-BE49-F238E27FC236}">
                  <a16:creationId xmlns:a16="http://schemas.microsoft.com/office/drawing/2014/main" xmlns="" id="{44B55022-AD06-4801-B31C-1498DA6B6BED}"/>
                </a:ext>
              </a:extLst>
            </p:cNvPr>
            <p:cNvSpPr/>
            <p:nvPr/>
          </p:nvSpPr>
          <p:spPr>
            <a:xfrm>
              <a:off x="6238506" y="2024981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箭號: 向右 26">
              <a:extLst>
                <a:ext uri="{FF2B5EF4-FFF2-40B4-BE49-F238E27FC236}">
                  <a16:creationId xmlns:a16="http://schemas.microsoft.com/office/drawing/2014/main" xmlns="" id="{ACDB5CD8-4A15-4E3C-AAF0-01B37A8C1685}"/>
                </a:ext>
              </a:extLst>
            </p:cNvPr>
            <p:cNvSpPr/>
            <p:nvPr/>
          </p:nvSpPr>
          <p:spPr>
            <a:xfrm>
              <a:off x="7585735" y="2024981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0605C491-75CE-484B-9F18-8B0EA535BA48}"/>
              </a:ext>
            </a:extLst>
          </p:cNvPr>
          <p:cNvSpPr txBox="1"/>
          <p:nvPr/>
        </p:nvSpPr>
        <p:spPr>
          <a:xfrm>
            <a:off x="132255" y="4486508"/>
            <a:ext cx="1188409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招生</a:t>
            </a:r>
            <a:endParaRPr lang="zh-TW" altLang="en-US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xmlns="" id="{57F94D4B-DF61-4440-8ABE-C5258B276A00}"/>
              </a:ext>
            </a:extLst>
          </p:cNvPr>
          <p:cNvCxnSpPr/>
          <p:nvPr/>
        </p:nvCxnSpPr>
        <p:spPr>
          <a:xfrm flipV="1">
            <a:off x="0" y="3011244"/>
            <a:ext cx="9144000" cy="49960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群組 19">
            <a:extLst>
              <a:ext uri="{FF2B5EF4-FFF2-40B4-BE49-F238E27FC236}">
                <a16:creationId xmlns:a16="http://schemas.microsoft.com/office/drawing/2014/main" xmlns="" id="{FB648010-E5F0-4B9E-BCA9-59EE7A68EA3C}"/>
              </a:ext>
            </a:extLst>
          </p:cNvPr>
          <p:cNvGrpSpPr/>
          <p:nvPr/>
        </p:nvGrpSpPr>
        <p:grpSpPr>
          <a:xfrm>
            <a:off x="935596" y="3796929"/>
            <a:ext cx="7241461" cy="2234355"/>
            <a:chOff x="924389" y="3353142"/>
            <a:chExt cx="7241461" cy="2234355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xmlns="" id="{7F7DCD99-F55C-4627-8267-1FC5FC6CA1FD}"/>
                </a:ext>
              </a:extLst>
            </p:cNvPr>
            <p:cNvGrpSpPr/>
            <p:nvPr/>
          </p:nvGrpSpPr>
          <p:grpSpPr>
            <a:xfrm>
              <a:off x="1323538" y="3353142"/>
              <a:ext cx="6842312" cy="2234355"/>
              <a:chOff x="1323538" y="3353142"/>
              <a:chExt cx="6842312" cy="2234355"/>
            </a:xfrm>
          </p:grpSpPr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xmlns="" id="{D2279766-02BF-4201-8205-6CE76395EC1F}"/>
                  </a:ext>
                </a:extLst>
              </p:cNvPr>
              <p:cNvSpPr txBox="1"/>
              <p:nvPr/>
            </p:nvSpPr>
            <p:spPr>
              <a:xfrm>
                <a:off x="5553103" y="4941167"/>
                <a:ext cx="822212" cy="461665"/>
              </a:xfrm>
              <a:prstGeom prst="rect">
                <a:avLst/>
              </a:prstGeom>
              <a:solidFill>
                <a:srgbClr val="FFCCFF"/>
              </a:solidFill>
              <a:ln w="254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報到</a:t>
                </a:r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xmlns="" id="{C21DA820-318D-4956-A671-A4B0F45B7008}"/>
                  </a:ext>
                </a:extLst>
              </p:cNvPr>
              <p:cNvSpPr txBox="1"/>
              <p:nvPr/>
            </p:nvSpPr>
            <p:spPr>
              <a:xfrm>
                <a:off x="3133381" y="4756500"/>
                <a:ext cx="1403202" cy="830997"/>
              </a:xfrm>
              <a:prstGeom prst="rect">
                <a:avLst/>
              </a:prstGeom>
              <a:solidFill>
                <a:srgbClr val="FFCCFF"/>
              </a:solidFill>
              <a:ln w="254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放棄</a:t>
                </a:r>
                <a:endParaRPr lang="en-US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/>
                <a:r>
                  <a:rPr lang="zh-TW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錄取資格</a:t>
                </a:r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xmlns="" id="{E0082927-1211-4744-8922-A29AF9723977}"/>
                  </a:ext>
                </a:extLst>
              </p:cNvPr>
              <p:cNvSpPr txBox="1"/>
              <p:nvPr/>
            </p:nvSpPr>
            <p:spPr>
              <a:xfrm>
                <a:off x="1323538" y="3537809"/>
                <a:ext cx="800189" cy="461665"/>
              </a:xfrm>
              <a:prstGeom prst="rect">
                <a:avLst/>
              </a:prstGeom>
              <a:solidFill>
                <a:srgbClr val="FFCCFF"/>
              </a:solidFill>
              <a:ln w="254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簡章</a:t>
                </a:r>
              </a:p>
            </p:txBody>
          </p:sp>
          <p:sp>
            <p:nvSpPr>
              <p:cNvPr id="30" name="箭號: 向右 29">
                <a:extLst>
                  <a:ext uri="{FF2B5EF4-FFF2-40B4-BE49-F238E27FC236}">
                    <a16:creationId xmlns:a16="http://schemas.microsoft.com/office/drawing/2014/main" xmlns="" id="{ABD0AA66-AEEF-4B43-9BF1-83D325091AB9}"/>
                  </a:ext>
                </a:extLst>
              </p:cNvPr>
              <p:cNvSpPr/>
              <p:nvPr/>
            </p:nvSpPr>
            <p:spPr>
              <a:xfrm>
                <a:off x="2237255" y="3621534"/>
                <a:ext cx="759076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xmlns="" id="{EC7002EE-1D82-433C-A168-D95DB27CAFAF}"/>
                  </a:ext>
                </a:extLst>
              </p:cNvPr>
              <p:cNvSpPr txBox="1"/>
              <p:nvPr/>
            </p:nvSpPr>
            <p:spPr>
              <a:xfrm>
                <a:off x="3116944" y="3353142"/>
                <a:ext cx="1403202" cy="830997"/>
              </a:xfrm>
              <a:prstGeom prst="rect">
                <a:avLst/>
              </a:prstGeom>
              <a:solidFill>
                <a:srgbClr val="FFCCFF"/>
              </a:solidFill>
              <a:ln w="254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報名</a:t>
                </a:r>
                <a:r>
                  <a:rPr lang="en-US" altLang="zh-TW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&amp;</a:t>
                </a:r>
              </a:p>
              <a:p>
                <a:pPr algn="ctr"/>
                <a:r>
                  <a:rPr lang="zh-TW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選填志願</a:t>
                </a:r>
              </a:p>
            </p:txBody>
          </p:sp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xmlns="" id="{B8B8856E-063B-4E1F-B7A6-2DBD9D602D63}"/>
                  </a:ext>
                </a:extLst>
              </p:cNvPr>
              <p:cNvSpPr txBox="1"/>
              <p:nvPr/>
            </p:nvSpPr>
            <p:spPr>
              <a:xfrm>
                <a:off x="5549862" y="3476254"/>
                <a:ext cx="800189" cy="461665"/>
              </a:xfrm>
              <a:prstGeom prst="rect">
                <a:avLst/>
              </a:prstGeom>
              <a:solidFill>
                <a:srgbClr val="FFCCFF"/>
              </a:solidFill>
              <a:ln w="254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分發</a:t>
                </a:r>
              </a:p>
            </p:txBody>
          </p:sp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xmlns="" id="{230CC3D1-B51D-44C4-B94F-1BB513860762}"/>
                  </a:ext>
                </a:extLst>
              </p:cNvPr>
              <p:cNvSpPr txBox="1"/>
              <p:nvPr/>
            </p:nvSpPr>
            <p:spPr>
              <a:xfrm>
                <a:off x="7365660" y="3520598"/>
                <a:ext cx="800190" cy="461665"/>
              </a:xfrm>
              <a:prstGeom prst="rect">
                <a:avLst/>
              </a:prstGeom>
              <a:solidFill>
                <a:srgbClr val="FFCCFF"/>
              </a:solidFill>
              <a:ln w="254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放榜</a:t>
                </a:r>
              </a:p>
            </p:txBody>
          </p:sp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xmlns="" id="{63901308-3576-4566-A836-09E4076A4193}"/>
                  </a:ext>
                </a:extLst>
              </p:cNvPr>
              <p:cNvSpPr txBox="1"/>
              <p:nvPr/>
            </p:nvSpPr>
            <p:spPr>
              <a:xfrm>
                <a:off x="7365660" y="4936212"/>
                <a:ext cx="800190" cy="461665"/>
              </a:xfrm>
              <a:prstGeom prst="rect">
                <a:avLst/>
              </a:prstGeom>
              <a:solidFill>
                <a:srgbClr val="FFCCFF"/>
              </a:solidFill>
              <a:ln w="254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複查</a:t>
                </a:r>
              </a:p>
            </p:txBody>
          </p:sp>
          <p:sp>
            <p:nvSpPr>
              <p:cNvPr id="35" name="箭號: 向右 34">
                <a:extLst>
                  <a:ext uri="{FF2B5EF4-FFF2-40B4-BE49-F238E27FC236}">
                    <a16:creationId xmlns:a16="http://schemas.microsoft.com/office/drawing/2014/main" xmlns="" id="{174B0E97-340A-4594-916D-92F52267FC50}"/>
                  </a:ext>
                </a:extLst>
              </p:cNvPr>
              <p:cNvSpPr/>
              <p:nvPr/>
            </p:nvSpPr>
            <p:spPr>
              <a:xfrm>
                <a:off x="4655466" y="3594610"/>
                <a:ext cx="759076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6" name="箭號: 向右 35">
                <a:extLst>
                  <a:ext uri="{FF2B5EF4-FFF2-40B4-BE49-F238E27FC236}">
                    <a16:creationId xmlns:a16="http://schemas.microsoft.com/office/drawing/2014/main" xmlns="" id="{9A51C78A-CBAD-46CE-8E21-9D58C43BBC04}"/>
                  </a:ext>
                </a:extLst>
              </p:cNvPr>
              <p:cNvSpPr/>
              <p:nvPr/>
            </p:nvSpPr>
            <p:spPr>
              <a:xfrm>
                <a:off x="6485371" y="3594610"/>
                <a:ext cx="759076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7" name="箭號: 向右 36">
                <a:extLst>
                  <a:ext uri="{FF2B5EF4-FFF2-40B4-BE49-F238E27FC236}">
                    <a16:creationId xmlns:a16="http://schemas.microsoft.com/office/drawing/2014/main" xmlns="" id="{BF2F06E5-B2F3-4D50-9EA2-B0B49ECD1629}"/>
                  </a:ext>
                </a:extLst>
              </p:cNvPr>
              <p:cNvSpPr/>
              <p:nvPr/>
            </p:nvSpPr>
            <p:spPr>
              <a:xfrm rot="10800000">
                <a:off x="6506810" y="5012528"/>
                <a:ext cx="759076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8" name="箭號: 向右 37">
                <a:extLst>
                  <a:ext uri="{FF2B5EF4-FFF2-40B4-BE49-F238E27FC236}">
                    <a16:creationId xmlns:a16="http://schemas.microsoft.com/office/drawing/2014/main" xmlns="" id="{C4728D75-7A0D-4302-AABD-65CAFD6FAE37}"/>
                  </a:ext>
                </a:extLst>
              </p:cNvPr>
              <p:cNvSpPr/>
              <p:nvPr/>
            </p:nvSpPr>
            <p:spPr>
              <a:xfrm rot="10800000">
                <a:off x="4668076" y="5051062"/>
                <a:ext cx="763485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9" name="箭號: 向右 38">
                <a:extLst>
                  <a:ext uri="{FF2B5EF4-FFF2-40B4-BE49-F238E27FC236}">
                    <a16:creationId xmlns:a16="http://schemas.microsoft.com/office/drawing/2014/main" xmlns="" id="{33BC6389-FF70-4EEB-B876-5267BB78F844}"/>
                  </a:ext>
                </a:extLst>
              </p:cNvPr>
              <p:cNvSpPr/>
              <p:nvPr/>
            </p:nvSpPr>
            <p:spPr>
              <a:xfrm rot="10800000">
                <a:off x="2599281" y="5027216"/>
                <a:ext cx="412558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0" name="箭號: 向右 39">
                <a:extLst>
                  <a:ext uri="{FF2B5EF4-FFF2-40B4-BE49-F238E27FC236}">
                    <a16:creationId xmlns:a16="http://schemas.microsoft.com/office/drawing/2014/main" xmlns="" id="{74862592-AAE2-4936-B1FC-9252673B7DA6}"/>
                  </a:ext>
                </a:extLst>
              </p:cNvPr>
              <p:cNvSpPr/>
              <p:nvPr/>
            </p:nvSpPr>
            <p:spPr>
              <a:xfrm rot="16200000">
                <a:off x="1474786" y="4248366"/>
                <a:ext cx="497693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4" name="箭號: 向右 43">
                <a:extLst>
                  <a:ext uri="{FF2B5EF4-FFF2-40B4-BE49-F238E27FC236}">
                    <a16:creationId xmlns:a16="http://schemas.microsoft.com/office/drawing/2014/main" xmlns="" id="{BAC375A1-238A-43BB-9593-7BFC44D86F78}"/>
                  </a:ext>
                </a:extLst>
              </p:cNvPr>
              <p:cNvSpPr/>
              <p:nvPr/>
            </p:nvSpPr>
            <p:spPr>
              <a:xfrm rot="5400000">
                <a:off x="7438705" y="4307526"/>
                <a:ext cx="656778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17" name="流程圖: 決策 16">
              <a:extLst>
                <a:ext uri="{FF2B5EF4-FFF2-40B4-BE49-F238E27FC236}">
                  <a16:creationId xmlns:a16="http://schemas.microsoft.com/office/drawing/2014/main" xmlns="" id="{5FC0E75E-C247-479D-8CE9-38F3332F4C46}"/>
                </a:ext>
              </a:extLst>
            </p:cNvPr>
            <p:cNvSpPr/>
            <p:nvPr/>
          </p:nvSpPr>
          <p:spPr>
            <a:xfrm>
              <a:off x="924389" y="4808009"/>
              <a:ext cx="1588908" cy="717915"/>
            </a:xfrm>
            <a:prstGeom prst="flowChartDecision">
              <a:avLst/>
            </a:prstGeom>
            <a:solidFill>
              <a:srgbClr val="FFCCFF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續招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xmlns="" id="{C64C376F-F266-4453-8909-7433C69BB177}"/>
                </a:ext>
              </a:extLst>
            </p:cNvPr>
            <p:cNvSpPr txBox="1"/>
            <p:nvPr/>
          </p:nvSpPr>
          <p:spPr>
            <a:xfrm>
              <a:off x="1799026" y="429309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是</a:t>
              </a:r>
            </a:p>
          </p:txBody>
        </p:sp>
      </p:grpSp>
      <p:sp>
        <p:nvSpPr>
          <p:cNvPr id="12" name="星形: 七角 11">
            <a:extLst>
              <a:ext uri="{FF2B5EF4-FFF2-40B4-BE49-F238E27FC236}">
                <a16:creationId xmlns:a16="http://schemas.microsoft.com/office/drawing/2014/main" xmlns="" id="{73F6C96D-5A52-49A0-8DC5-47EE08AF71FA}"/>
              </a:ext>
            </a:extLst>
          </p:cNvPr>
          <p:cNvSpPr/>
          <p:nvPr/>
        </p:nvSpPr>
        <p:spPr>
          <a:xfrm>
            <a:off x="2996331" y="1637528"/>
            <a:ext cx="2998309" cy="937301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+mn-ea"/>
              </a:rPr>
              <a:t>成績證明</a:t>
            </a:r>
            <a:endParaRPr lang="zh-TW" altLang="en-US" sz="2800" dirty="0"/>
          </a:p>
        </p:txBody>
      </p:sp>
      <p:sp>
        <p:nvSpPr>
          <p:cNvPr id="41" name="星形: 七角 40">
            <a:extLst>
              <a:ext uri="{FF2B5EF4-FFF2-40B4-BE49-F238E27FC236}">
                <a16:creationId xmlns:a16="http://schemas.microsoft.com/office/drawing/2014/main" xmlns="" id="{7D0E747A-DFED-411B-BFD6-AEBFC07E654A}"/>
              </a:ext>
            </a:extLst>
          </p:cNvPr>
          <p:cNvSpPr/>
          <p:nvPr/>
        </p:nvSpPr>
        <p:spPr>
          <a:xfrm>
            <a:off x="3080662" y="4390052"/>
            <a:ext cx="2998309" cy="937301"/>
          </a:xfrm>
          <a:prstGeom prst="star7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+mn-ea"/>
              </a:rPr>
              <a:t>入學資格</a:t>
            </a:r>
            <a:endParaRPr lang="zh-TW" altLang="en-US" sz="2800" dirty="0"/>
          </a:p>
        </p:txBody>
      </p:sp>
      <p:sp>
        <p:nvSpPr>
          <p:cNvPr id="42" name="流程圖: 準備作業 41">
            <a:extLst>
              <a:ext uri="{FF2B5EF4-FFF2-40B4-BE49-F238E27FC236}">
                <a16:creationId xmlns="" xmlns:a16="http://schemas.microsoft.com/office/drawing/2014/main" id="{955361AE-9A40-4BAE-B7AB-5328BA60D7DA}"/>
              </a:ext>
            </a:extLst>
          </p:cNvPr>
          <p:cNvSpPr/>
          <p:nvPr/>
        </p:nvSpPr>
        <p:spPr>
          <a:xfrm>
            <a:off x="2616793" y="2797424"/>
            <a:ext cx="3744416" cy="506035"/>
          </a:xfrm>
          <a:prstGeom prst="flowChartPreparation">
            <a:avLst/>
          </a:prstGeom>
          <a:solidFill>
            <a:srgbClr val="CCECFF"/>
          </a:solidFill>
          <a:ln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考招分離</a:t>
            </a:r>
          </a:p>
        </p:txBody>
      </p:sp>
    </p:spTree>
    <p:extLst>
      <p:ext uri="{BB962C8B-B14F-4D97-AF65-F5344CB8AC3E}">
        <p14:creationId xmlns:p14="http://schemas.microsoft.com/office/powerpoint/2010/main" val="367344937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12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76A364C-E5B4-4EB9-8E4F-5C2D144DA1D9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6" y="4221085"/>
            <a:ext cx="2571750" cy="21431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EC1EC678-961D-4723-B047-F5479259806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36" y="4221086"/>
            <a:ext cx="2571750" cy="21431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B6F9543-DB1B-4D6E-95B3-3EE62D246187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65" y="4221087"/>
            <a:ext cx="2571750" cy="214312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1D04AE3-75C1-4651-8C38-0A7C374A1119}"/>
              </a:ext>
            </a:extLst>
          </p:cNvPr>
          <p:cNvSpPr/>
          <p:nvPr/>
        </p:nvSpPr>
        <p:spPr>
          <a:xfrm>
            <a:off x="932407" y="836712"/>
            <a:ext cx="7272808" cy="430887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indent="-146050" algn="just">
              <a:spcBef>
                <a:spcPts val="600"/>
              </a:spcBef>
              <a:spcAft>
                <a:spcPts val="0"/>
              </a:spcAft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聯考時代，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indent="-146050" algn="just">
              <a:spcBef>
                <a:spcPts val="0"/>
              </a:spcBef>
              <a:spcAft>
                <a:spcPts val="0"/>
              </a:spcAft>
            </a:pP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只有 </a:t>
            </a:r>
            <a:r>
              <a:rPr lang="zh-TW" altLang="en-US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會 讀書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考試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的孩子，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indent="-146050" algn="just">
              <a:spcBef>
                <a:spcPts val="0"/>
              </a:spcBef>
              <a:spcAft>
                <a:spcPts val="0"/>
              </a:spcAft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才有機會唸高中大學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indent="-146050" algn="just">
              <a:spcBef>
                <a:spcPts val="1200"/>
              </a:spcBef>
              <a:spcAft>
                <a:spcPts val="0"/>
              </a:spcAft>
            </a:pPr>
            <a:r>
              <a:rPr lang="zh-TW" alt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多元入學，</a:t>
            </a:r>
            <a:endParaRPr lang="en-US" altLang="zh-TW" sz="4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indent="-146050" algn="just">
              <a:spcBef>
                <a:spcPts val="0"/>
              </a:spcBef>
              <a:spcAft>
                <a:spcPts val="0"/>
              </a:spcAft>
            </a:pPr>
            <a:r>
              <a:rPr lang="zh-TW" alt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是讓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不會讀書考試</a:t>
            </a:r>
            <a:r>
              <a:rPr lang="zh-TW" alt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的孩子，也有機會唸高中大學</a:t>
            </a:r>
            <a:endParaRPr lang="en-US" altLang="zh-TW" sz="4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5141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93613" y="509636"/>
            <a:ext cx="80372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會考</a:t>
            </a:r>
            <a:r>
              <a:rPr lang="en-US" altLang="zh-TW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vs.</a:t>
            </a:r>
            <a:r>
              <a:rPr lang="zh-TW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入學管道</a:t>
            </a:r>
            <a:endParaRPr lang="en-US" altLang="zh-TW" sz="4400" b="1" dirty="0"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10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945" y="1650382"/>
            <a:ext cx="1321023" cy="40011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優先免試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889" y="1650382"/>
            <a:ext cx="1284887" cy="40011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完全免試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137" y="1653119"/>
            <a:ext cx="1326014" cy="40011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分區免試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329" y="1650382"/>
            <a:ext cx="817232" cy="40011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直升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62" y="2489657"/>
            <a:ext cx="960984" cy="40011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技優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63" y="3214117"/>
            <a:ext cx="960984" cy="40011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產特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62" y="3370969"/>
            <a:ext cx="827776" cy="707886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五專</a:t>
            </a:r>
            <a:endParaRPr lang="en-US" altLang="zh-TW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優免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62" y="4732317"/>
            <a:ext cx="827776" cy="707886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五專</a:t>
            </a:r>
            <a:endParaRPr lang="en-US" altLang="zh-TW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聯免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2051720" y="3325964"/>
            <a:ext cx="1296144" cy="754214"/>
          </a:xfrm>
          <a:prstGeom prst="ellipse">
            <a:avLst/>
          </a:prstGeom>
          <a:solidFill>
            <a:srgbClr val="9900FF"/>
          </a:solidFill>
          <a:ln w="381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不採計</a:t>
            </a:r>
            <a:endParaRPr lang="zh-TW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4076328" y="3324641"/>
            <a:ext cx="1296144" cy="754214"/>
          </a:xfrm>
          <a:prstGeom prst="ellipse">
            <a:avLst/>
          </a:prstGeom>
          <a:solidFill>
            <a:srgbClr val="9900FF"/>
          </a:solidFill>
          <a:ln w="381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當門檻</a:t>
            </a:r>
            <a:endParaRPr lang="zh-TW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6100936" y="3307647"/>
            <a:ext cx="1296144" cy="754214"/>
          </a:xfrm>
          <a:prstGeom prst="ellipse">
            <a:avLst/>
          </a:prstGeom>
          <a:solidFill>
            <a:srgbClr val="9900FF"/>
          </a:solidFill>
          <a:ln w="381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當積分</a:t>
            </a:r>
            <a:endParaRPr lang="zh-TW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06" y="4908905"/>
            <a:ext cx="960984" cy="707886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技術型</a:t>
            </a:r>
            <a:endParaRPr lang="en-US" altLang="zh-TW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獨招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62" y="3920653"/>
            <a:ext cx="960984" cy="707886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實用技能學程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889" y="5923217"/>
            <a:ext cx="960984" cy="400110"/>
          </a:xfrm>
          <a:prstGeom prst="rect">
            <a:avLst/>
          </a:prstGeom>
          <a:solidFill>
            <a:srgbClr val="CCE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科學班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97" y="5935809"/>
            <a:ext cx="1239308" cy="400110"/>
          </a:xfrm>
          <a:prstGeom prst="rect">
            <a:avLst/>
          </a:prstGeom>
          <a:solidFill>
            <a:srgbClr val="CCE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專業群科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743" y="5935809"/>
            <a:ext cx="960984" cy="400110"/>
          </a:xfrm>
          <a:prstGeom prst="rect">
            <a:avLst/>
          </a:prstGeom>
          <a:solidFill>
            <a:srgbClr val="CCE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體育班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775" y="5941305"/>
            <a:ext cx="960984" cy="400110"/>
          </a:xfrm>
          <a:prstGeom prst="rect">
            <a:avLst/>
          </a:prstGeom>
          <a:solidFill>
            <a:srgbClr val="CCE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藝才班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629" y="5928713"/>
            <a:ext cx="1681064" cy="400110"/>
          </a:xfrm>
          <a:prstGeom prst="rect">
            <a:avLst/>
          </a:prstGeom>
          <a:solidFill>
            <a:srgbClr val="99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學科特招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燕尾形向右箭號 2"/>
          <p:cNvSpPr/>
          <p:nvPr/>
        </p:nvSpPr>
        <p:spPr>
          <a:xfrm rot="4020000">
            <a:off x="5324776" y="2662230"/>
            <a:ext cx="1274983" cy="106892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燕尾形向右箭號 29"/>
          <p:cNvSpPr/>
          <p:nvPr/>
        </p:nvSpPr>
        <p:spPr>
          <a:xfrm rot="7080000">
            <a:off x="2689880" y="2677416"/>
            <a:ext cx="1274983" cy="106892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燕尾形向右箭號 30"/>
          <p:cNvSpPr/>
          <p:nvPr/>
        </p:nvSpPr>
        <p:spPr>
          <a:xfrm rot="1740000" flipV="1">
            <a:off x="3526874" y="2757155"/>
            <a:ext cx="2680536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燕尾形向右箭號 31"/>
          <p:cNvSpPr/>
          <p:nvPr/>
        </p:nvSpPr>
        <p:spPr>
          <a:xfrm rot="4020000">
            <a:off x="1532207" y="2662229"/>
            <a:ext cx="1274983" cy="106892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燕尾形向右箭號 32"/>
          <p:cNvSpPr/>
          <p:nvPr/>
        </p:nvSpPr>
        <p:spPr>
          <a:xfrm rot="5400000">
            <a:off x="6331870" y="2629318"/>
            <a:ext cx="1075947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燕尾形向右箭號 33"/>
          <p:cNvSpPr/>
          <p:nvPr/>
        </p:nvSpPr>
        <p:spPr>
          <a:xfrm rot="10800000">
            <a:off x="7465075" y="3670912"/>
            <a:ext cx="228528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燕尾形向右箭號 34"/>
          <p:cNvSpPr/>
          <p:nvPr/>
        </p:nvSpPr>
        <p:spPr>
          <a:xfrm rot="14100000">
            <a:off x="7073164" y="4285725"/>
            <a:ext cx="798857" cy="1098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燕尾形向右箭號 35"/>
          <p:cNvSpPr/>
          <p:nvPr/>
        </p:nvSpPr>
        <p:spPr>
          <a:xfrm rot="13500000" flipV="1">
            <a:off x="4671884" y="4950161"/>
            <a:ext cx="2414242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燕尾形向右箭號 36"/>
          <p:cNvSpPr/>
          <p:nvPr/>
        </p:nvSpPr>
        <p:spPr>
          <a:xfrm rot="14460000" flipV="1">
            <a:off x="4451615" y="4950160"/>
            <a:ext cx="1859041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燕尾形向右箭號 37"/>
          <p:cNvSpPr/>
          <p:nvPr/>
        </p:nvSpPr>
        <p:spPr>
          <a:xfrm rot="16500000" flipV="1">
            <a:off x="3834127" y="4936518"/>
            <a:ext cx="1647888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燕尾形向右箭號 38"/>
          <p:cNvSpPr/>
          <p:nvPr/>
        </p:nvSpPr>
        <p:spPr>
          <a:xfrm rot="15780000" flipV="1">
            <a:off x="2156953" y="4950160"/>
            <a:ext cx="1647888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燕尾形向右箭號 39"/>
          <p:cNvSpPr/>
          <p:nvPr/>
        </p:nvSpPr>
        <p:spPr>
          <a:xfrm rot="17400000" flipV="1">
            <a:off x="1436724" y="4941191"/>
            <a:ext cx="1647888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燕尾形向右箭號 40"/>
          <p:cNvSpPr/>
          <p:nvPr/>
        </p:nvSpPr>
        <p:spPr>
          <a:xfrm rot="18660000" flipV="1">
            <a:off x="1401247" y="4601853"/>
            <a:ext cx="1240876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燕尾形向右箭號 41"/>
          <p:cNvSpPr/>
          <p:nvPr/>
        </p:nvSpPr>
        <p:spPr>
          <a:xfrm rot="-840000" flipV="1">
            <a:off x="1582257" y="4546281"/>
            <a:ext cx="4741328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燕尾形向右箭號 42"/>
          <p:cNvSpPr/>
          <p:nvPr/>
        </p:nvSpPr>
        <p:spPr>
          <a:xfrm rot="20160000" flipV="1">
            <a:off x="1587526" y="4051196"/>
            <a:ext cx="552766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燕尾形向右箭號 43"/>
          <p:cNvSpPr/>
          <p:nvPr/>
        </p:nvSpPr>
        <p:spPr>
          <a:xfrm rot="22500000" flipV="1">
            <a:off x="1617571" y="3431053"/>
            <a:ext cx="404214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燕尾形向右箭號 44"/>
          <p:cNvSpPr/>
          <p:nvPr/>
        </p:nvSpPr>
        <p:spPr>
          <a:xfrm rot="24540000" flipV="1">
            <a:off x="1465557" y="2974461"/>
            <a:ext cx="866916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62" y="2103269"/>
            <a:ext cx="827776" cy="707886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五專</a:t>
            </a:r>
            <a:endParaRPr lang="en-US" altLang="zh-TW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完免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" name="燕尾形向右箭號 46"/>
          <p:cNvSpPr/>
          <p:nvPr/>
        </p:nvSpPr>
        <p:spPr>
          <a:xfrm rot="10020000">
            <a:off x="3331633" y="2936007"/>
            <a:ext cx="4369748" cy="1098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21950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-21590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22749" y="1621738"/>
            <a:ext cx="7928496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zh-TW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特色</a:t>
            </a:r>
            <a:r>
              <a:rPr lang="zh-TW" alt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招生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｢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術科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｣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考試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華康儷中黑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儷中黑"/>
                <a:cs typeface="華康儷中黑"/>
              </a:rPr>
              <a:t>    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專業群</a:t>
            </a:r>
            <a:r>
              <a:rPr lang="zh-TW" altLang="zh-TW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科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甄選入學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   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科  學  班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甄選入學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   運動績優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甄選入學：體育班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or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運動優良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儷中黑"/>
                <a:cs typeface="華康儷中黑"/>
              </a:rPr>
              <a:t>    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藝  才  班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甄選入學：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美術班、音樂班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、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舞蹈班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、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戲劇班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   七年一貫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甄選入學：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美術、音樂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、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舞蹈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just">
              <a:spcBef>
                <a:spcPts val="600"/>
              </a:spcBef>
              <a:defRPr/>
            </a:pPr>
            <a:r>
              <a:rPr lang="zh-TW" alt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特色招生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｢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學科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｣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考試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   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考試分發入學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技術</a:t>
            </a:r>
            <a:r>
              <a:rPr lang="zh-TW" alt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型高中免試獨招</a:t>
            </a:r>
            <a:r>
              <a:rPr lang="en-US" altLang="zh-TW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(</a:t>
            </a:r>
            <a:r>
              <a:rPr lang="en-US" altLang="zh-T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華康儷中黑"/>
              </a:rPr>
              <a:t>｢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面試</a:t>
            </a:r>
            <a:r>
              <a:rPr lang="en-US" altLang="zh-T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華康儷中黑"/>
              </a:rPr>
              <a:t>｣ 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、</a:t>
            </a:r>
            <a:r>
              <a:rPr lang="en-US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華康儷中黑"/>
              </a:rPr>
              <a:t> </a:t>
            </a:r>
            <a:r>
              <a:rPr lang="en-US" altLang="zh-T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華康儷中黑"/>
              </a:rPr>
              <a:t>｢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書審</a:t>
            </a:r>
            <a:r>
              <a:rPr lang="en-US" altLang="zh-T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華康儷中黑"/>
              </a:rPr>
              <a:t>｣</a:t>
            </a:r>
            <a:r>
              <a:rPr lang="en-US" altLang="zh-TW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)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華康儷中黑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實驗高中、私立學校、其它單獨招生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0350099-887C-40AC-B1E6-7BE2849DAF80}"/>
              </a:ext>
            </a:extLst>
          </p:cNvPr>
          <p:cNvSpPr/>
          <p:nvPr/>
        </p:nvSpPr>
        <p:spPr>
          <a:xfrm>
            <a:off x="357158" y="500042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imes New Roman" pitchFamily="18" charset="0"/>
              </a:rPr>
              <a:t>除了會考之外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5128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55170" y="1510695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升學準備</a:t>
            </a:r>
            <a:endParaRPr kumimoji="0"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kumimoji="0"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方向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2448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553362" y="682639"/>
            <a:ext cx="80372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升學準備的方向</a:t>
            </a:r>
            <a:endParaRPr lang="en-US" altLang="zh-TW" sz="4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13A55C16-D2F9-4E2D-8264-C694F58B6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18" y="3212976"/>
            <a:ext cx="2786063" cy="2786063"/>
          </a:xfrm>
          <a:prstGeom prst="rect">
            <a:avLst/>
          </a:prstGeom>
        </p:spPr>
      </p:pic>
      <p:sp>
        <p:nvSpPr>
          <p:cNvPr id="10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968" y="1995261"/>
            <a:ext cx="2786063" cy="1323439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提升個人的</a:t>
            </a:r>
            <a:endParaRPr lang="en-US" altLang="zh-TW" sz="40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基本能力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7FD3EC6-64B7-40FF-9BE2-11C4CC249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62" y="3429000"/>
            <a:ext cx="2724661" cy="1323439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選擇適合的</a:t>
            </a:r>
            <a:endParaRPr lang="en-US" altLang="zh-TW" sz="40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學校科系</a:t>
            </a:r>
            <a:endParaRPr lang="zh-TW" altLang="en-US" sz="54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C34BDF7-6388-4DC8-ABD5-4D0C724E6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979" y="3428999"/>
            <a:ext cx="2724662" cy="1323439"/>
          </a:xfrm>
          <a:prstGeom prst="rect">
            <a:avLst/>
          </a:prstGeom>
          <a:solidFill>
            <a:srgbClr val="CCECFF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選擇適合的</a:t>
            </a:r>
            <a:endParaRPr lang="en-US" altLang="zh-TW" sz="40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升學管道</a:t>
            </a:r>
          </a:p>
        </p:txBody>
      </p:sp>
      <p:sp>
        <p:nvSpPr>
          <p:cNvPr id="8" name="語音泡泡: 圓角矩形 7">
            <a:extLst>
              <a:ext uri="{FF2B5EF4-FFF2-40B4-BE49-F238E27FC236}">
                <a16:creationId xmlns="" xmlns:a16="http://schemas.microsoft.com/office/drawing/2014/main" id="{B9570DA8-D44E-43C7-BC56-440E0BE23183}"/>
              </a:ext>
            </a:extLst>
          </p:cNvPr>
          <p:cNvSpPr/>
          <p:nvPr/>
        </p:nvSpPr>
        <p:spPr>
          <a:xfrm>
            <a:off x="558300" y="5531712"/>
            <a:ext cx="3024336" cy="929003"/>
          </a:xfrm>
          <a:prstGeom prst="wedgeRoundRectCallout">
            <a:avLst>
              <a:gd name="adj1" fmla="val -6050"/>
              <a:gd name="adj2" fmla="val -129373"/>
              <a:gd name="adj3" fmla="val 16667"/>
            </a:avLst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生理層面</a:t>
            </a:r>
            <a:endParaRPr lang="en-US" altLang="zh-TW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心理層面</a:t>
            </a:r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興趣、能力、志向</a:t>
            </a:r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學習的習慣、態度、方法</a:t>
            </a:r>
            <a:endParaRPr lang="zh-TW" altLang="en-US" sz="1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語音泡泡: 圓角矩形 8">
            <a:extLst>
              <a:ext uri="{FF2B5EF4-FFF2-40B4-BE49-F238E27FC236}">
                <a16:creationId xmlns="" xmlns:a16="http://schemas.microsoft.com/office/drawing/2014/main" id="{B9237B99-CA5A-4ADB-9148-D9B1980780F0}"/>
              </a:ext>
            </a:extLst>
          </p:cNvPr>
          <p:cNvSpPr/>
          <p:nvPr/>
        </p:nvSpPr>
        <p:spPr>
          <a:xfrm>
            <a:off x="683568" y="2078274"/>
            <a:ext cx="2160240" cy="929003"/>
          </a:xfrm>
          <a:prstGeom prst="wedgeRoundRectCallout">
            <a:avLst>
              <a:gd name="adj1" fmla="val 60290"/>
              <a:gd name="adj2" fmla="val 4413"/>
              <a:gd name="adj3" fmla="val 16667"/>
            </a:avLst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國中教育會考</a:t>
            </a:r>
            <a:endParaRPr lang="en-US" altLang="zh-TW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</a:t>
            </a:r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專長</a:t>
            </a:r>
            <a:endParaRPr lang="en-US" altLang="zh-TW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其他</a:t>
            </a:r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語言、電腦</a:t>
            </a:r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zh-TW" altLang="en-US" sz="1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語音泡泡: 圓角矩形 12">
            <a:extLst>
              <a:ext uri="{FF2B5EF4-FFF2-40B4-BE49-F238E27FC236}">
                <a16:creationId xmlns="" xmlns:a16="http://schemas.microsoft.com/office/drawing/2014/main" id="{3805B4E4-5249-4F86-8A2D-C7B551FFCBB8}"/>
              </a:ext>
            </a:extLst>
          </p:cNvPr>
          <p:cNvSpPr/>
          <p:nvPr/>
        </p:nvSpPr>
        <p:spPr>
          <a:xfrm>
            <a:off x="7020271" y="5531712"/>
            <a:ext cx="1565429" cy="929003"/>
          </a:xfrm>
          <a:prstGeom prst="wedgeRoundRectCallout">
            <a:avLst>
              <a:gd name="adj1" fmla="val -41778"/>
              <a:gd name="adj2" fmla="val -133195"/>
              <a:gd name="adj3" fmla="val 16667"/>
            </a:avLst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國中技藝班</a:t>
            </a:r>
            <a:endParaRPr lang="en-US" altLang="zh-TW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競賽得獎</a:t>
            </a:r>
            <a:endParaRPr lang="en-US" altLang="zh-TW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特殊身分</a:t>
            </a:r>
            <a:endParaRPr lang="zh-TW" altLang="en-US" sz="1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3256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 animBg="1"/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6" name="Shape 628">
            <a:extLst>
              <a:ext uri="{FF2B5EF4-FFF2-40B4-BE49-F238E27FC236}">
                <a16:creationId xmlns:a16="http://schemas.microsoft.com/office/drawing/2014/main" xmlns="" id="{678A3195-34DC-4795-BCD7-BBA0B951F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869" y="1383756"/>
            <a:ext cx="7216784" cy="746125"/>
          </a:xfrm>
          <a:prstGeom prst="rect">
            <a:avLst/>
          </a:prstGeom>
          <a:solidFill>
            <a:srgbClr val="FFFFCC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633413" indent="-6334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zh-TW" sz="2800" b="0" dirty="0" smtClean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完成</a:t>
            </a:r>
            <a:r>
              <a:rPr lang="zh-TW" altLang="zh-TW" sz="2800" b="0" dirty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「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 panose="020B0604020202020204" pitchFamily="34" charset="0"/>
              </a:rPr>
              <a:t>國中學生生涯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 panose="020B0604020202020204" pitchFamily="34" charset="0"/>
              </a:rPr>
              <a:t>發展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 panose="020B0604020202020204" pitchFamily="34" charset="0"/>
              </a:rPr>
              <a:t>紀錄手冊</a:t>
            </a:r>
            <a:r>
              <a:rPr lang="zh-TW" altLang="zh-TW" sz="2800" b="0" dirty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」</a:t>
            </a:r>
          </a:p>
        </p:txBody>
      </p:sp>
      <p:sp>
        <p:nvSpPr>
          <p:cNvPr id="509957" name="Shape 629">
            <a:extLst>
              <a:ext uri="{FF2B5EF4-FFF2-40B4-BE49-F238E27FC236}">
                <a16:creationId xmlns:a16="http://schemas.microsoft.com/office/drawing/2014/main" xmlns="" id="{7DA7D74F-59B9-4E11-819D-3C83C24AB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4" y="3569744"/>
            <a:ext cx="7216784" cy="608013"/>
          </a:xfrm>
          <a:prstGeom prst="rect">
            <a:avLst/>
          </a:prstGeom>
          <a:solidFill>
            <a:srgbClr val="E0B2B1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zh-TW" sz="3000" b="0" dirty="0" smtClean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認識</a:t>
            </a:r>
            <a:r>
              <a:rPr lang="zh-TW" altLang="zh-TW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基</a:t>
            </a:r>
            <a:r>
              <a:rPr lang="zh-TW" altLang="zh-TW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北區</a:t>
            </a:r>
            <a:r>
              <a:rPr lang="zh-TW" altLang="zh-TW" sz="30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高</a:t>
            </a:r>
            <a:r>
              <a:rPr lang="zh-TW" altLang="en-US" sz="30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級中等學校</a:t>
            </a:r>
            <a:r>
              <a:rPr lang="zh-TW" altLang="zh-TW" sz="30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、五專</a:t>
            </a:r>
            <a:endParaRPr lang="zh-TW" altLang="zh-TW" sz="3000" b="0" dirty="0">
              <a:solidFill>
                <a:srgbClr val="000000"/>
              </a:solidFill>
              <a:effectLst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9958" name="Shape 630">
            <a:extLst>
              <a:ext uri="{FF2B5EF4-FFF2-40B4-BE49-F238E27FC236}">
                <a16:creationId xmlns:a16="http://schemas.microsoft.com/office/drawing/2014/main" xmlns="" id="{B27BC9D7-5212-4AB5-B254-49014D3E2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19" y="4566694"/>
            <a:ext cx="7216784" cy="588963"/>
          </a:xfrm>
          <a:prstGeom prst="rect">
            <a:avLst/>
          </a:prstGeom>
          <a:solidFill>
            <a:srgbClr val="D18D8B"/>
          </a:solidFill>
          <a:ln w="25400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zh-TW" sz="3000" b="0" dirty="0" smtClean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認識</a:t>
            </a:r>
            <a:r>
              <a:rPr lang="zh-TW" altLang="zh-TW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基</a:t>
            </a:r>
            <a:r>
              <a:rPr lang="zh-TW" altLang="zh-TW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北區</a:t>
            </a:r>
            <a:r>
              <a:rPr lang="zh-TW" altLang="zh-TW" sz="30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免試入學及特色</a:t>
            </a:r>
            <a:r>
              <a:rPr lang="zh-TW" altLang="zh-TW" sz="3000" dirty="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招生</a:t>
            </a:r>
            <a:endParaRPr lang="zh-TW" altLang="zh-TW" sz="3000" b="0" dirty="0">
              <a:solidFill>
                <a:srgbClr val="000000"/>
              </a:solidFill>
              <a:effectLst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9959" name="Shape 631">
            <a:extLst>
              <a:ext uri="{FF2B5EF4-FFF2-40B4-BE49-F238E27FC236}">
                <a16:creationId xmlns:a16="http://schemas.microsoft.com/office/drawing/2014/main" xmlns="" id="{CBCF756A-2DFF-4795-A629-7E6F092C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4" y="5571581"/>
            <a:ext cx="7218371" cy="576263"/>
          </a:xfrm>
          <a:prstGeom prst="rect">
            <a:avLst/>
          </a:prstGeom>
          <a:solidFill>
            <a:srgbClr val="FFC000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lIns="91425" tIns="45700" rIns="91425" bIns="4570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zh-TW" sz="3000" b="0" dirty="0" smtClean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志願</a:t>
            </a:r>
            <a:r>
              <a:rPr lang="zh-TW" altLang="zh-TW" sz="3000" b="0" dirty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選填</a:t>
            </a:r>
          </a:p>
        </p:txBody>
      </p:sp>
      <p:sp>
        <p:nvSpPr>
          <p:cNvPr id="509960" name="Shape 633">
            <a:extLst>
              <a:ext uri="{FF2B5EF4-FFF2-40B4-BE49-F238E27FC236}">
                <a16:creationId xmlns:a16="http://schemas.microsoft.com/office/drawing/2014/main" xmlns="" id="{E5B20F75-D3D9-494E-9C13-8DD4316346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72773" y="2120356"/>
            <a:ext cx="361950" cy="419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rot="10800000" vert="eaVert"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 b="0">
              <a:solidFill>
                <a:srgbClr val="000000"/>
              </a:solidFill>
              <a:effectLst/>
            </a:endParaRPr>
          </a:p>
        </p:txBody>
      </p:sp>
      <p:sp>
        <p:nvSpPr>
          <p:cNvPr id="509961" name="Shape 634">
            <a:extLst>
              <a:ext uri="{FF2B5EF4-FFF2-40B4-BE49-F238E27FC236}">
                <a16:creationId xmlns:a16="http://schemas.microsoft.com/office/drawing/2014/main" xmlns="" id="{933D1952-8EE1-4896-B767-4A68E0999BC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79123" y="4157119"/>
            <a:ext cx="360363" cy="419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rot="10800000" vert="eaVert"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 b="0">
              <a:solidFill>
                <a:srgbClr val="000000"/>
              </a:solidFill>
              <a:effectLst/>
            </a:endParaRPr>
          </a:p>
        </p:txBody>
      </p:sp>
      <p:sp>
        <p:nvSpPr>
          <p:cNvPr id="509962" name="Shape 635">
            <a:extLst>
              <a:ext uri="{FF2B5EF4-FFF2-40B4-BE49-F238E27FC236}">
                <a16:creationId xmlns:a16="http://schemas.microsoft.com/office/drawing/2014/main" xmlns="" id="{8761C652-C999-48F0-9BCB-7A83775CE9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80711" y="5154069"/>
            <a:ext cx="361950" cy="419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rot="10800000" vert="eaVert"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 b="0">
              <a:solidFill>
                <a:srgbClr val="000000"/>
              </a:solidFill>
              <a:effectLst/>
            </a:endParaRPr>
          </a:p>
        </p:txBody>
      </p:sp>
      <p:sp>
        <p:nvSpPr>
          <p:cNvPr id="13" name="Shape 629">
            <a:extLst>
              <a:ext uri="{FF2B5EF4-FFF2-40B4-BE49-F238E27FC236}">
                <a16:creationId xmlns:a16="http://schemas.microsoft.com/office/drawing/2014/main" xmlns="" id="{E7A76610-5D55-4F7D-9B88-49F80CDA4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19" y="2537869"/>
            <a:ext cx="7216784" cy="608013"/>
          </a:xfrm>
          <a:prstGeom prst="rect">
            <a:avLst/>
          </a:prstGeom>
          <a:solidFill>
            <a:srgbClr val="E0B2B1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en-US" sz="3000" b="0" dirty="0" smtClean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提升</a:t>
            </a:r>
            <a:r>
              <a:rPr lang="zh-TW" altLang="en-US" sz="3000" dirty="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各領域的</a:t>
            </a:r>
            <a:r>
              <a:rPr lang="zh-TW" altLang="en-US" sz="30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學習成效</a:t>
            </a:r>
            <a:endParaRPr lang="zh-TW" altLang="zh-TW" sz="3000" b="0" dirty="0">
              <a:solidFill>
                <a:srgbClr val="000000"/>
              </a:solidFill>
              <a:effectLst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Shape 634">
            <a:extLst>
              <a:ext uri="{FF2B5EF4-FFF2-40B4-BE49-F238E27FC236}">
                <a16:creationId xmlns:a16="http://schemas.microsoft.com/office/drawing/2014/main" xmlns="" id="{0E7E2025-F450-415B-9492-1071063CC8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74361" y="3141118"/>
            <a:ext cx="360363" cy="419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rot="10800000" vert="eaVert"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 b="0">
              <a:solidFill>
                <a:srgbClr val="000000"/>
              </a:solidFill>
              <a:effectLst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9BEFE1A2-3F73-4C7B-9CBC-58DD1D35E887}"/>
              </a:ext>
            </a:extLst>
          </p:cNvPr>
          <p:cNvSpPr txBox="1"/>
          <p:nvPr/>
        </p:nvSpPr>
        <p:spPr>
          <a:xfrm>
            <a:off x="450849" y="441524"/>
            <a:ext cx="8207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27000" algn="ctr">
              <a:spcAft>
                <a:spcPts val="0"/>
              </a:spcAft>
              <a:defRPr/>
            </a:pPr>
            <a:r>
              <a:rPr lang="zh-TW" altLang="en-US" sz="4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Times New Roman"/>
              </a:rPr>
              <a:t>如何</a:t>
            </a:r>
            <a:r>
              <a:rPr lang="zh-TW" altLang="zh-TW" sz="4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Times New Roman"/>
                <a:sym typeface="Arial" panose="020B0604020202020204" pitchFamily="34" charset="0"/>
              </a:rPr>
              <a:t>適</a:t>
            </a:r>
            <a:r>
              <a:rPr lang="zh-TW" altLang="zh-TW" sz="4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Times New Roman"/>
                <a:sym typeface="Arial" panose="020B0604020202020204" pitchFamily="34" charset="0"/>
              </a:rPr>
              <a:t>性入學</a:t>
            </a:r>
            <a:endParaRPr lang="zh-TW" altLang="en-US" sz="44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58461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6" grpId="0" animBg="1"/>
      <p:bldP spid="509957" grpId="0" animBg="1"/>
      <p:bldP spid="509958" grpId="0" animBg="1"/>
      <p:bldP spid="509959" grpId="0" animBg="1"/>
      <p:bldP spid="509960" grpId="0" animBg="1"/>
      <p:bldP spid="509961" grpId="0" animBg="1"/>
      <p:bldP spid="50996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1600068" cy="22675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2816"/>
            <a:ext cx="1600068" cy="2269293"/>
          </a:xfrm>
          <a:prstGeom prst="rect">
            <a:avLst/>
          </a:prstGeom>
        </p:spPr>
      </p:pic>
      <p:sp>
        <p:nvSpPr>
          <p:cNvPr id="234498" name="Shape 178">
            <a:extLst>
              <a:ext uri="{FF2B5EF4-FFF2-40B4-BE49-F238E27FC236}">
                <a16:creationId xmlns:a16="http://schemas.microsoft.com/office/drawing/2014/main" xmlns="" id="{E7E3C7CE-A0EA-4507-B2B5-3E3198AC7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1567869"/>
            <a:ext cx="4248224" cy="4591324"/>
          </a:xfrm>
          <a:prstGeom prst="roundRect">
            <a:avLst>
              <a:gd name="adj" fmla="val 3037"/>
            </a:avLst>
          </a:prstGeom>
          <a:solidFill>
            <a:srgbClr val="FFCCFF"/>
          </a:solidFill>
          <a:ln w="25400">
            <a:solidFill>
              <a:srgbClr val="008000"/>
            </a:solidFill>
            <a:round/>
            <a:headEnd/>
            <a:tailEnd/>
          </a:ln>
          <a:extLst/>
        </p:spPr>
        <p:txBody>
          <a:bodyPr lIns="46800" tIns="45700" rIns="46800" bIns="45700" anchor="ctr"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➢"/>
            </a:pPr>
            <a:r>
              <a:rPr lang="zh-TW" altLang="zh-TW" sz="28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每人一冊</a:t>
            </a:r>
            <a:r>
              <a:rPr lang="zh-TW" altLang="en-US" sz="28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zh-TW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紙本</a:t>
            </a:r>
            <a:r>
              <a:rPr lang="zh-TW" altLang="en-US" sz="28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，</a:t>
            </a:r>
            <a:r>
              <a:rPr kumimoji="0"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用</a:t>
            </a:r>
            <a:r>
              <a:rPr kumimoji="0"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r>
              <a:rPr kumimoji="0"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年</a:t>
            </a:r>
            <a:r>
              <a:rPr lang="en-US" altLang="zh-TW" sz="28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zh-TW" altLang="zh-TW" sz="28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➢"/>
            </a:pPr>
            <a:r>
              <a:rPr lang="zh-TW" altLang="en-US" sz="28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國中</a:t>
            </a:r>
            <a:r>
              <a:rPr lang="en-US" altLang="zh-TW" sz="28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r>
              <a:rPr lang="zh-TW" altLang="en-US" sz="28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年全紀錄</a:t>
            </a:r>
            <a:r>
              <a:rPr lang="zh-TW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lang="zh-TW" altLang="zh-TW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可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幫助學生澄清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個人的性向、興趣、價值觀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，瞭解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家人的期待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，及自己的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學習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表現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zh-TW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會考</a:t>
            </a:r>
            <a:r>
              <a:rPr lang="zh-TW" altLang="zh-TW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、學習成就、社團、幹部、獎懲、職業試探結果</a:t>
            </a:r>
            <a:r>
              <a:rPr lang="zh-TW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等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r>
              <a:rPr lang="zh-TW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、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比較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適合哪一類學校及科別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，做為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升學選校</a:t>
            </a:r>
            <a:r>
              <a:rPr kumimoji="0" lang="zh-TW" altLang="zh-TW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的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參考</a:t>
            </a:r>
          </a:p>
        </p:txBody>
      </p:sp>
      <p:sp>
        <p:nvSpPr>
          <p:cNvPr id="234499" name="Shape 181">
            <a:extLst>
              <a:ext uri="{FF2B5EF4-FFF2-40B4-BE49-F238E27FC236}">
                <a16:creationId xmlns:a16="http://schemas.microsoft.com/office/drawing/2014/main" xmlns="" id="{050FBE8F-D109-4993-9D67-007E81184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9144000" cy="863501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9pPr>
          </a:lstStyle>
          <a:p>
            <a:pPr algn="ctr">
              <a:buSzPct val="25000"/>
            </a:pPr>
            <a:r>
              <a:rPr lang="zh-TW" altLang="zh-TW" sz="4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國中</a:t>
            </a:r>
            <a:r>
              <a:rPr lang="zh-TW" altLang="zh-TW" sz="4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學生</a:t>
            </a:r>
            <a:r>
              <a:rPr lang="zh-TW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生涯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發展</a:t>
            </a:r>
            <a:r>
              <a:rPr lang="zh-TW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紀錄手冊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7" y="1567869"/>
            <a:ext cx="3229157" cy="4591324"/>
          </a:xfrm>
          <a:prstGeom prst="rect">
            <a:avLst/>
          </a:prstGeom>
          <a:ln w="25400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784131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Google Shape;145;p4"/>
          <p:cNvSpPr/>
          <p:nvPr/>
        </p:nvSpPr>
        <p:spPr>
          <a:xfrm>
            <a:off x="1194724" y="1496408"/>
            <a:ext cx="428628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11</a:t>
            </a: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3</a:t>
            </a:r>
            <a:r>
              <a:rPr 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學年</a:t>
            </a:r>
            <a:r>
              <a:rPr 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度的</a:t>
            </a:r>
            <a:endParaRPr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重大變革</a:t>
            </a:r>
            <a:endParaRPr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833862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71472" y="1285860"/>
            <a:ext cx="8001000" cy="5390194"/>
          </a:xfrm>
          <a:prstGeom prst="rect">
            <a:avLst/>
          </a:prstGeom>
          <a:solidFill>
            <a:srgbClr val="FFCCFF"/>
          </a:solidFill>
          <a:ln w="38100">
            <a:solidFill>
              <a:srgbClr val="99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主講：</a:t>
            </a:r>
            <a:r>
              <a:rPr lang="zh-TW" alt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陳裕宏</a:t>
            </a:r>
            <a:r>
              <a:rPr lang="en-US" altLang="zh-TW" sz="2200" b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0929-929-309</a:t>
            </a:r>
            <a:r>
              <a:rPr lang="zh-TW" altLang="en-US" sz="2200" b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b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chenyh@mcvs.tp.edu.tw</a:t>
            </a:r>
            <a:r>
              <a:rPr lang="en-US" altLang="zh-TW" sz="2200" b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200" b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基北區登記分發前總幹事、基隆市政府教育處顧問</a:t>
            </a:r>
            <a:endParaRPr lang="en-US" altLang="zh-TW" sz="22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學歷：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0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國立台灣師範大學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工業教育系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畢業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0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國立台灣師範大學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教育研究所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結業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0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國立台北科技大學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技術及職業教育研究所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碩士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經歷：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800" b="1" u="sng" dirty="0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專注於學生升學輔導有</a:t>
            </a:r>
            <a:r>
              <a:rPr lang="en-US" altLang="zh-TW" sz="2800" b="1" u="sng" dirty="0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sz="2800" b="1" u="sng" dirty="0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年的經驗</a:t>
            </a:r>
            <a:endParaRPr lang="en-US" altLang="zh-TW" sz="28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全國大專優秀青年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(1981)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、臺北市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101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學年度特殊優良教師</a:t>
            </a:r>
            <a:endParaRPr lang="en-US" altLang="zh-TW" sz="20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中央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地方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適性入學宣導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種子教師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臺北市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十二年國教工作圈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會考、免試、特招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工作小組成員</a:t>
            </a:r>
            <a:endParaRPr lang="en-US" altLang="zh-TW" sz="20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zh-TW" altLang="en-US" sz="20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免試入學委員會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規劃委員、諮詢委員、</a:t>
            </a:r>
            <a:r>
              <a:rPr lang="zh-TW" altLang="en-US" sz="20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分發總幹事</a:t>
            </a:r>
            <a:endParaRPr lang="en-US" altLang="zh-TW" sz="20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十二年國民基本教育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諮詢委員、審查委員、宣導專員</a:t>
            </a:r>
            <a:endParaRPr lang="en-US" altLang="zh-TW" sz="20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</a:t>
            </a:r>
            <a:r>
              <a:rPr lang="zh-TW" altLang="en-US" sz="20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技職教育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0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國中多元進路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宣導專員</a:t>
            </a:r>
            <a:endParaRPr lang="en-US" altLang="zh-TW" sz="20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綜合高中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審查委員、訪視委員、宣導專員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</a:t>
            </a:r>
            <a:r>
              <a:rPr lang="zh-TW" altLang="en-US" sz="20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技專校院招生策進總會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審查委員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76201" y="302114"/>
            <a:ext cx="2559797" cy="769441"/>
          </a:xfrm>
          <a:prstGeom prst="rect">
            <a:avLst/>
          </a:prstGeom>
          <a:solidFill>
            <a:srgbClr val="FFCCFF"/>
          </a:solidFill>
          <a:ln w="63500">
            <a:solidFill>
              <a:srgbClr val="9900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講座簡介</a:t>
            </a:r>
            <a:endParaRPr lang="zh-TW" altLang="en-US" sz="44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華康儷中黑"/>
            </a:endParaRPr>
          </a:p>
        </p:txBody>
      </p:sp>
    </p:spTree>
    <p:extLst>
      <p:ext uri="{BB962C8B-B14F-4D97-AF65-F5344CB8AC3E}">
        <p14:creationId xmlns:p14="http://schemas.microsoft.com/office/powerpoint/2010/main" val="87126042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75"/>
          <p:cNvGraphicFramePr>
            <a:graphicFrameLocks noGrp="1"/>
          </p:cNvGraphicFramePr>
          <p:nvPr>
            <p:extLst/>
          </p:nvPr>
        </p:nvGraphicFramePr>
        <p:xfrm>
          <a:off x="357158" y="2714620"/>
          <a:ext cx="8424862" cy="3095628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45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5938"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學年度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111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112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113</a:t>
                      </a:r>
                      <a:endParaRPr kumimoji="1" lang="zh-TW" altLang="zh-TW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114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115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116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全國人數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197,483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190,714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174,354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182,431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214,020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211,163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基隆市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2,698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2,603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2,405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2,357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2,820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2,860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臺北市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22,156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21,251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20,244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21,133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24,149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24,147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新北市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30,587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29,668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27,246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29,066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33,762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33,600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基北區合計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55,441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53,522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49,895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52,556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60,731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60,607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4"/>
          <p:cNvSpPr txBox="1">
            <a:spLocks/>
          </p:cNvSpPr>
          <p:nvPr/>
        </p:nvSpPr>
        <p:spPr bwMode="auto">
          <a:xfrm>
            <a:off x="357158" y="642918"/>
            <a:ext cx="8429684" cy="1928826"/>
          </a:xfrm>
          <a:prstGeom prst="rect">
            <a:avLst/>
          </a:prstGeom>
          <a:solidFill>
            <a:srgbClr val="CCFFFF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基北區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國中畢業生人數 </a:t>
            </a:r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-3,627 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人</a:t>
            </a:r>
            <a:endParaRPr lang="en-US" altLang="zh-TW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0" hangingPunct="0">
              <a:spcBef>
                <a:spcPts val="300"/>
              </a:spcBef>
              <a:defRPr/>
            </a:pPr>
            <a:r>
              <a:rPr lang="zh-TW" altLang="en-US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㊣</a:t>
            </a:r>
            <a:r>
              <a:rPr lang="zh-TW" altLang="en-US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國中教育會考各</a:t>
            </a:r>
            <a:r>
              <a:rPr lang="zh-TW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等級</a:t>
            </a:r>
            <a:r>
              <a:rPr lang="en-US" altLang="zh-TW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標示人數依</a:t>
            </a:r>
            <a:r>
              <a:rPr lang="zh-TW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比率減少</a:t>
            </a:r>
            <a:r>
              <a:rPr lang="en-US" altLang="zh-TW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預估各科得</a:t>
            </a:r>
            <a:r>
              <a:rPr lang="en-US" altLang="zh-TW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A++</a:t>
            </a:r>
            <a:r>
              <a:rPr lang="zh-TW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en-US" altLang="zh-TW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-181</a:t>
            </a:r>
            <a:r>
              <a:rPr lang="zh-TW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spcBef>
                <a:spcPts val="300"/>
              </a:spcBef>
              <a:defRPr/>
            </a:pPr>
            <a:r>
              <a:rPr lang="zh-TW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㊣</a:t>
            </a:r>
            <a:r>
              <a:rPr lang="zh-TW" altLang="zh-TW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前五</a:t>
            </a:r>
            <a:r>
              <a:rPr lang="zh-TW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志願、前段社區</a:t>
            </a:r>
            <a:r>
              <a:rPr lang="zh-TW" altLang="zh-TW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</a:t>
            </a:r>
            <a:r>
              <a:rPr lang="en-US" altLang="zh-TW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lang="zh-TW" altLang="zh-TW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lang="zh-TW" altLang="zh-TW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zh-TW" altLang="zh-TW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一般社區高中、前段公立</a:t>
            </a:r>
            <a:r>
              <a:rPr lang="zh-TW" altLang="zh-TW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高職</a:t>
            </a:r>
            <a:r>
              <a:rPr lang="en-US" altLang="zh-TW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lang="zh-TW" altLang="zh-TW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lang="zh-TW" altLang="zh-TW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US" altLang="zh-TW" sz="1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zh-TW" altLang="en-US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zh-TW" altLang="zh-TW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公立</a:t>
            </a:r>
            <a:r>
              <a:rPr lang="zh-TW" altLang="zh-TW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高職非熱門科系、以及基隆市</a:t>
            </a:r>
            <a:r>
              <a:rPr lang="en-US" altLang="zh-TW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zh-TW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新北市非人口密集地區</a:t>
            </a:r>
            <a:r>
              <a:rPr lang="zh-TW" altLang="zh-TW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</a:t>
            </a:r>
            <a:r>
              <a:rPr lang="zh-TW" altLang="zh-TW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lang="zh-TW" altLang="zh-TW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endParaRPr lang="en-US" altLang="zh-TW" sz="1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zh-TW" altLang="en-US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zh-TW" altLang="en-US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各校</a:t>
            </a:r>
            <a:r>
              <a:rPr lang="zh-TW" alt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錄取分之高低</a:t>
            </a:r>
            <a:r>
              <a:rPr lang="zh-TW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還會受到國中教育會考</a:t>
            </a:r>
            <a:r>
              <a:rPr lang="zh-TW" alt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各等級</a:t>
            </a:r>
            <a:r>
              <a:rPr lang="en-US" altLang="zh-TW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標示人數的多寡</a:t>
            </a:r>
            <a:r>
              <a:rPr lang="zh-TW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影響</a:t>
            </a:r>
            <a:r>
              <a:rPr lang="en-US" altLang="zh-TW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6415" name="文字方塊 7"/>
          <p:cNvSpPr txBox="1">
            <a:spLocks noChangeArrowheads="1"/>
          </p:cNvSpPr>
          <p:nvPr/>
        </p:nvSpPr>
        <p:spPr bwMode="auto">
          <a:xfrm>
            <a:off x="5364088" y="3861048"/>
            <a:ext cx="1118498" cy="27699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0" lang="en-US" altLang="zh-TW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-198(-7.60%)</a:t>
            </a:r>
            <a:endParaRPr kumimoji="0" lang="zh-TW" alt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158" y="3717032"/>
            <a:ext cx="8429684" cy="206942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7">
            <a:extLst>
              <a:ext uri="{FF2B5EF4-FFF2-40B4-BE49-F238E27FC236}">
                <a16:creationId xmlns="" xmlns:a16="http://schemas.microsoft.com/office/drawing/2014/main" id="{9297FAF5-15FA-4A56-BBFC-75540F5A2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35" y="5892629"/>
            <a:ext cx="277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zh-TW" alt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資料來源：教育部各教育</a:t>
            </a:r>
            <a:r>
              <a:rPr lang="zh-TW" altLang="en-US" sz="1000" dirty="0"/>
              <a:t>階段學生數預測報告</a:t>
            </a:r>
            <a:endParaRPr kumimoji="0" lang="zh-TW" altLang="en-US" sz="1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7">
            <a:extLst>
              <a:ext uri="{FF2B5EF4-FFF2-40B4-BE49-F238E27FC236}">
                <a16:creationId xmlns="" xmlns:a16="http://schemas.microsoft.com/office/drawing/2014/main" id="{493800AE-C9FE-4A73-8B0B-D2F93768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5786454"/>
            <a:ext cx="3074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0"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比前一年  </a:t>
            </a:r>
            <a:r>
              <a:rPr kumimoji="0" lang="en-US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-3,627(-6.78</a:t>
            </a:r>
            <a:r>
              <a:rPr kumimoji="0" lang="en-US" altLang="zh-TW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%)</a:t>
            </a:r>
            <a:endParaRPr kumimoji="0" lang="zh-TW" altLang="en-US" sz="2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7"/>
          <p:cNvSpPr txBox="1">
            <a:spLocks noChangeArrowheads="1"/>
          </p:cNvSpPr>
          <p:nvPr/>
        </p:nvSpPr>
        <p:spPr bwMode="auto">
          <a:xfrm>
            <a:off x="5364088" y="4398929"/>
            <a:ext cx="1118498" cy="27699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0" lang="en-US" altLang="zh-TW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-1,007(-4.74%)</a:t>
            </a:r>
            <a:endParaRPr kumimoji="0" lang="zh-TW" alt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7"/>
          <p:cNvSpPr txBox="1">
            <a:spLocks noChangeArrowheads="1"/>
          </p:cNvSpPr>
          <p:nvPr/>
        </p:nvSpPr>
        <p:spPr bwMode="auto">
          <a:xfrm>
            <a:off x="5364088" y="4936810"/>
            <a:ext cx="1118498" cy="27699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0" lang="en-US" altLang="zh-TW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-2,422(-8.16%)</a:t>
            </a:r>
            <a:endParaRPr kumimoji="0" lang="zh-TW" alt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7092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415" grpId="0" animBg="1"/>
      <p:bldP spid="5" grpId="0" animBg="1"/>
      <p:bldP spid="11" grpId="0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392877" y="790350"/>
            <a:ext cx="8358246" cy="5618688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高級中等學校</a:t>
            </a:r>
            <a:r>
              <a:rPr lang="zh-TW" alt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招生</a:t>
            </a:r>
            <a:endParaRPr lang="en-US" altLang="zh-TW" sz="4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微調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招生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作業日程</a:t>
            </a: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1)</a:t>
            </a:r>
            <a:r>
              <a:rPr lang="zh-TW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變更就學區申請延長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週五～週日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第二階段辦理的入學管道</a:t>
            </a:r>
            <a:r>
              <a:rPr lang="en-US" altLang="zh-TW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直升、技優、優免、專業群科特招、實用技能學程</a:t>
            </a:r>
            <a:r>
              <a:rPr lang="en-US" altLang="zh-TW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…)</a:t>
            </a: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同日放榜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(6/14)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，報到後放棄也在同日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(6/18)</a:t>
            </a:r>
            <a:endParaRPr lang="zh-TW" altLang="zh-TW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免試入學志願選填期間縮短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(6/21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～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27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免試入學放榜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(7/9)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與報到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(7/11)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間隔縮短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endParaRPr lang="zh-TW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科技領域賡續納入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均衡學習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採計</a:t>
            </a: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均衡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學習：健康與體育、藝術、綜合活動、</a:t>
            </a:r>
            <a:r>
              <a:rPr lang="zh-TW" altLang="zh-TW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科技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個領域</a:t>
            </a: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多元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學習表現計分：任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領域前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學期平均成績及格每項可得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 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項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滿分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21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分，亦即任何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個領域達標即可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台北市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所屬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、私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立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班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預估減少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879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名額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基隆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市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所屬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公立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班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-5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預估減少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名額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試辦以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群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招生：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二信高中</a:t>
            </a: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外語群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：應用英語科、應用日語科</a:t>
            </a: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)</a:t>
            </a:r>
            <a:endParaRPr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806953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/>
          <p:nvPr/>
        </p:nvSpPr>
        <p:spPr>
          <a:xfrm>
            <a:off x="428596" y="764704"/>
            <a:ext cx="8358246" cy="5265393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持續擴大</a:t>
            </a:r>
            <a:r>
              <a:rPr lang="zh-TW" altLang="zh-T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辦理</a:t>
            </a:r>
            <a:r>
              <a:rPr lang="zh-TW" altLang="zh-TW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完全免試</a:t>
            </a:r>
            <a:r>
              <a:rPr lang="zh-TW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入學</a:t>
            </a:r>
            <a:endParaRPr lang="en-US" altLang="zh-TW" sz="40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完全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免試入學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採計國中教育會考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成績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▲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採計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國中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校學科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成績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endParaRPr lang="en-US" altLang="zh-TW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                  ▲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採計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志願</a:t>
            </a:r>
            <a:r>
              <a: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序積分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▲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考前分發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，會考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後報到</a:t>
            </a:r>
            <a:endParaRPr lang="zh-TW" altLang="zh-TW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辦理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校數持續增加</a:t>
            </a:r>
          </a:p>
          <a:p>
            <a:pPr>
              <a:spcBef>
                <a:spcPts val="0"/>
              </a:spcBef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高中職：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學年度：單點型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區域型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72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(11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)=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122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增加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32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度：單點型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62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區域型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71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(11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)=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133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增加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度：單點型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64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區域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型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69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(11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)=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133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增加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五專：</a:t>
            </a:r>
            <a:r>
              <a:rPr lang="en-US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單點型</a:t>
            </a:r>
            <a:r>
              <a:rPr lang="en-US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endParaRPr lang="en-US" altLang="zh-TW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91376"/>
              </p:ext>
            </p:extLst>
          </p:nvPr>
        </p:nvGraphicFramePr>
        <p:xfrm>
          <a:off x="1204099" y="3576696"/>
          <a:ext cx="6912768" cy="2239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648072"/>
                <a:gridCol w="475252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分區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學年度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類型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solidFill>
                            <a:schemeClr val="tx1"/>
                          </a:solidFill>
                          <a:effectLst/>
                        </a:rPr>
                        <a:t>志願</a:t>
                      </a:r>
                      <a:endParaRPr lang="zh-TW" sz="9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招生學校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基隆區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區域型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一校一科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中山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r>
                        <a:rPr lang="zh-TW" alt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、暖暖高中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altLang="en-US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八斗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r>
                        <a:rPr lang="zh-TW" alt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、基隆女中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基隆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高中、雙溪</a:t>
                      </a: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、二信高中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光隆家商、培德工家、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中華</a:t>
                      </a: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商海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sz="9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輔大</a:t>
                      </a:r>
                      <a:r>
                        <a:rPr lang="zh-TW" sz="900" b="0" kern="100" dirty="0">
                          <a:solidFill>
                            <a:schemeClr val="tx1"/>
                          </a:solidFill>
                          <a:effectLst/>
                        </a:rPr>
                        <a:t>聖心</a:t>
                      </a:r>
                      <a:endParaRPr lang="zh-TW" sz="9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795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solidFill>
                            <a:schemeClr val="tx1"/>
                          </a:solidFill>
                          <a:effectLst/>
                        </a:rPr>
                        <a:t>區域型</a:t>
                      </a:r>
                      <a:endParaRPr lang="zh-TW" sz="9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solidFill>
                            <a:schemeClr val="tx1"/>
                          </a:solidFill>
                          <a:effectLst/>
                        </a:rPr>
                        <a:t>一校多科</a:t>
                      </a:r>
                      <a:endParaRPr lang="zh-TW" sz="9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基隆商工、海大附中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區域型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一校一科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中山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r>
                        <a:rPr lang="zh-TW" alt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、暖暖高中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altLang="en-US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八斗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r>
                        <a:rPr lang="zh-TW" alt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、基隆女中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基隆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高中、雙溪</a:t>
                      </a: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、二信高中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光隆家商、培德工家、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中華</a:t>
                      </a: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商海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sz="9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輔大</a:t>
                      </a:r>
                      <a:r>
                        <a:rPr lang="zh-TW" sz="900" b="0" kern="100" dirty="0">
                          <a:solidFill>
                            <a:schemeClr val="tx1"/>
                          </a:solidFill>
                          <a:effectLst/>
                        </a:rPr>
                        <a:t>聖心</a:t>
                      </a:r>
                      <a:endParaRPr lang="zh-TW" sz="9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2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solidFill>
                            <a:schemeClr val="tx1"/>
                          </a:solidFill>
                          <a:effectLst/>
                        </a:rPr>
                        <a:t>區域型</a:t>
                      </a:r>
                      <a:endParaRPr lang="zh-TW" sz="9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solidFill>
                            <a:schemeClr val="tx1"/>
                          </a:solidFill>
                          <a:effectLst/>
                        </a:rPr>
                        <a:t>一校多科</a:t>
                      </a:r>
                      <a:endParaRPr lang="zh-TW" sz="9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基隆商工、海大附中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台北市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單點型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一校一科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泰北高中、協和祐德、金甌女中、東方工商、喬治工商、景文高中、強恕高中</a:t>
                      </a:r>
                      <a:r>
                        <a:rPr lang="zh-TW" altLang="zh-TW" sz="900" kern="100" dirty="0" smtClean="0">
                          <a:solidFill>
                            <a:srgbClr val="3333FF"/>
                          </a:solidFill>
                          <a:effectLst/>
                        </a:rPr>
                        <a:t>、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惇</a:t>
                      </a: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敘工商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、育達高中</a:t>
                      </a:r>
                      <a:endParaRPr lang="zh-TW" sz="900" kern="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8829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單點型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一校一科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泰北高中、協和祐德、金甌女中、東方工商</a:t>
                      </a:r>
                      <a:r>
                        <a:rPr lang="zh-TW" alt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喬治工商、景文高中、強恕高中、</a:t>
                      </a:r>
                      <a:r>
                        <a:rPr lang="zh-TW" sz="900" strike="dblStrike" kern="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惇</a:t>
                      </a:r>
                      <a:r>
                        <a:rPr lang="zh-TW" sz="900" strike="dblStrike" kern="100" baseline="0" dirty="0">
                          <a:solidFill>
                            <a:srgbClr val="FF0000"/>
                          </a:solidFill>
                          <a:effectLst/>
                        </a:rPr>
                        <a:t>敘工商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sz="900" b="0" i="0" u="none" strike="dblStrike" kern="100" cap="non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育達高中</a:t>
                      </a:r>
                      <a:endParaRPr lang="zh-TW" sz="900" b="0" i="0" u="none" strike="dblStrike" kern="100" cap="none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92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新北市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單點型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一校一科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金山高中</a:t>
                      </a:r>
                      <a:r>
                        <a:rPr lang="zh-TW" sz="900" b="1" i="0" u="none" strike="noStrike" kern="1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、瑞芳</a:t>
                      </a:r>
                      <a:r>
                        <a:rPr lang="zh-TW" sz="9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高工</a:t>
                      </a:r>
                      <a:r>
                        <a:rPr lang="zh-TW" sz="9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穀保家商、南強工商、莊敬工家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、及</a:t>
                      </a: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人高中、醒吾高中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單點型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一校一科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金山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r>
                        <a:rPr lang="zh-TW" altLang="zh-TW" sz="900" b="1" i="0" u="none" strike="noStrike" kern="1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lang="zh-TW" altLang="en-US" sz="900" b="1" i="0" u="none" strike="noStrike" kern="100" cap="none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雙溪高中</a:t>
                      </a:r>
                      <a:r>
                        <a:rPr lang="zh-TW" altLang="en-US" sz="900" b="1" i="0" u="none" strike="noStrike" kern="1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lang="zh-TW" altLang="zh-TW" sz="900" b="1" i="0" u="none" strike="noStrike" kern="1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瑞芳高工</a:t>
                      </a:r>
                      <a:r>
                        <a:rPr lang="zh-TW" altLang="en-US" sz="900" b="0" i="0" u="none" strike="noStrike" cap="none" dirty="0" smtClean="0">
                          <a:solidFill>
                            <a:schemeClr val="dk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Calibri"/>
                          <a:sym typeface="Calibri"/>
                        </a:rPr>
                        <a:t>、</a:t>
                      </a:r>
                      <a:r>
                        <a:rPr lang="zh-TW" altLang="zh-TW" sz="9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南強工商</a:t>
                      </a:r>
                      <a:r>
                        <a:rPr lang="zh-TW" altLang="en-US" sz="900" b="0" i="0" u="none" strike="noStrike" cap="none" dirty="0" smtClean="0">
                          <a:solidFill>
                            <a:schemeClr val="dk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  <a:sym typeface="PMingLiU"/>
                        </a:rPr>
                        <a:t>、</a:t>
                      </a:r>
                      <a:r>
                        <a:rPr lang="zh-TW" altLang="zh-TW" sz="9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醒吾高中、及人高中</a:t>
                      </a:r>
                      <a:r>
                        <a:rPr lang="zh-TW" altLang="zh-TW" sz="900" b="0" i="0" u="none" strike="noStrike" cap="none" dirty="0" smtClean="0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、</a:t>
                      </a:r>
                      <a:r>
                        <a:rPr lang="zh-TW" altLang="zh-TW" sz="9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穀保家商、莊敬工家</a:t>
                      </a:r>
                      <a:r>
                        <a:rPr lang="zh-TW" altLang="en-US" sz="900" b="0" i="0" u="none" strike="noStrike" kern="1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lang="zh-TW" altLang="en-US" sz="900" b="0" i="0" u="none" strike="noStrike" cap="none" dirty="0" smtClean="0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東海高中</a:t>
                      </a:r>
                      <a:r>
                        <a:rPr lang="zh-TW" altLang="zh-TW" sz="900" b="0" i="0" u="none" strike="noStrike" cap="none" dirty="0" smtClean="0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、</a:t>
                      </a:r>
                      <a:r>
                        <a:rPr lang="zh-TW" altLang="en-US" sz="900" dirty="0" smtClean="0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PMingLiU"/>
                        </a:rPr>
                        <a:t>復興商工</a:t>
                      </a:r>
                      <a:endParaRPr lang="zh-TW" sz="900" kern="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0367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/>
          <p:nvPr/>
        </p:nvSpPr>
        <p:spPr>
          <a:xfrm>
            <a:off x="428596" y="764703"/>
            <a:ext cx="8358246" cy="4627429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alt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特色</a:t>
            </a:r>
            <a:r>
              <a:rPr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招生</a:t>
            </a:r>
            <a:r>
              <a:rPr lang="zh-TW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考試分發</a:t>
            </a:r>
            <a:r>
              <a:rPr lang="zh-TW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入學</a:t>
            </a:r>
            <a:endParaRPr lang="en-US" altLang="zh-TW" sz="40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新增：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育成</a:t>
            </a:r>
            <a:r>
              <a:rPr lang="zh-TW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</a:t>
            </a:r>
            <a:r>
              <a:rPr lang="zh-TW" altLang="zh-TW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國際文憑</a:t>
            </a:r>
            <a:r>
              <a:rPr lang="en-US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IBDP</a:t>
            </a:r>
            <a:r>
              <a:rPr lang="zh-TW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實驗</a:t>
            </a:r>
            <a:r>
              <a:rPr lang="zh-TW" altLang="zh-TW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班</a:t>
            </a:r>
            <a:endParaRPr lang="en-US" altLang="zh-TW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停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師</a:t>
            </a:r>
            <a:r>
              <a:rPr lang="zh-TW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大附中</a:t>
            </a:r>
            <a:r>
              <a:rPr lang="zh-TW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資訊科學</a:t>
            </a:r>
            <a:r>
              <a:rPr lang="zh-TW" altLang="zh-TW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特色</a:t>
            </a:r>
            <a:r>
              <a:rPr lang="zh-TW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班</a:t>
            </a:r>
            <a:endParaRPr lang="en-US" altLang="zh-TW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endParaRPr lang="en-US" altLang="zh-TW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endParaRPr lang="en-US" altLang="zh-TW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endParaRPr lang="en-US" altLang="zh-TW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278485" y="2535831"/>
          <a:ext cx="6624736" cy="2583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089"/>
                <a:gridCol w="1050165"/>
                <a:gridCol w="1050165"/>
                <a:gridCol w="2465148"/>
                <a:gridCol w="1141169"/>
              </a:tblGrid>
              <a:tr h="28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就學區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學校名稱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</a:rPr>
                        <a:t>招生科別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</a:rPr>
                        <a:t>特色班別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備註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28829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</a:rPr>
                        <a:t>基北區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西松高中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普通科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國際文憑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IBDP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雙語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班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829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中正高中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普通科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國際移動力課程實驗班</a:t>
                      </a:r>
                      <a:r>
                        <a:rPr lang="en-US" altLang="zh-TW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r>
                        <a:rPr lang="zh-TW" alt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大學預科</a:t>
                      </a:r>
                      <a:r>
                        <a:rPr lang="en-US" altLang="zh-TW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(IB-DP)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國際移動力課程實驗班</a:t>
                      </a:r>
                      <a:r>
                        <a:rPr lang="en-US" altLang="zh-TW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r>
                        <a:rPr lang="zh-TW" alt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生涯發展路向</a:t>
                      </a:r>
                      <a:r>
                        <a:rPr lang="en-US" altLang="zh-TW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(IB-CP)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829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育成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普通科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國際文憑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IBDP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班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829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海大附中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</a:rPr>
                        <a:t>普通科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海洋科技人才培育實驗班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召集學校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桃連區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</a:rPr>
                        <a:t>大園高中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普通科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國際文憑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IBDP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專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班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嘉義區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</a:rPr>
                        <a:t>永慶高中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</a:rPr>
                        <a:t>普通科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科技特色班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9744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/>
          <p:nvPr/>
        </p:nvSpPr>
        <p:spPr>
          <a:xfrm>
            <a:off x="428596" y="764703"/>
            <a:ext cx="8358246" cy="3312369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alt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特色招生</a:t>
            </a:r>
            <a:r>
              <a:rPr lang="zh-TW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專業群科甄選</a:t>
            </a:r>
            <a:r>
              <a:rPr lang="zh-TW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入學</a:t>
            </a:r>
            <a:endParaRPr lang="en-US" altLang="zh-TW" sz="40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新增：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基隆商工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商業經營科</a:t>
            </a:r>
            <a:r>
              <a:rPr lang="en-US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just">
              <a:defRPr/>
            </a:pPr>
            <a:endParaRPr lang="en-US" altLang="zh-TW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algn="just">
              <a:defRPr/>
            </a:pPr>
            <a:endParaRPr lang="en-US" altLang="zh-TW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algn="just">
              <a:defRPr/>
            </a:pPr>
            <a:endParaRPr lang="en-US" altLang="zh-TW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algn="just">
              <a:defRPr/>
            </a:pPr>
            <a:endParaRPr lang="en-US" altLang="zh-TW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algn="just">
              <a:defRPr/>
            </a:pPr>
            <a:endParaRPr lang="en-US" altLang="zh-TW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algn="just">
              <a:defRPr/>
            </a:pPr>
            <a:endParaRPr lang="en-US" altLang="zh-TW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algn="just">
              <a:defRPr/>
            </a:pP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259632" y="1988840"/>
          <a:ext cx="6552728" cy="1907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076"/>
                <a:gridCol w="897100"/>
                <a:gridCol w="1035115"/>
                <a:gridCol w="3930437"/>
              </a:tblGrid>
              <a:tr h="211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行政區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報名日期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術科考試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招生學校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33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台北市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3/4</a:t>
                      </a: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3/12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4/14(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星期日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</a:rPr>
                        <a:t>士林高商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、惇敘工商、金甌女中、育達高中、景文高中、稻江高商、華岡藝校、開平餐飲、協和祐德、東方工商、泰北高中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07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新北市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2/16</a:t>
                      </a: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3/8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4/13(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星期六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泰山高中、淡水商工、樟樹實中、三重商工、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瑞芳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</a:rPr>
                        <a:t>高工、新北高工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鶯歌工商、</a:t>
                      </a:r>
                      <a:r>
                        <a:rPr lang="zh-TW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智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光商工、復興商工、南強工商、能仁家商、莊敬工家、樹人家</a:t>
                      </a:r>
                      <a:r>
                        <a:rPr lang="zh-TW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商</a:t>
                      </a:r>
                      <a:endParaRPr lang="en-US" altLang="zh-TW" sz="12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泰山高中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進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、三重商工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進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、新北高工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進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55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基隆市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3/11</a:t>
                      </a:r>
                      <a:r>
                        <a:rPr lang="zh-TW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4/13(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星期六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3333FF"/>
                          </a:solidFill>
                          <a:effectLst/>
                        </a:rPr>
                        <a:t>基隆商</a:t>
                      </a:r>
                      <a:r>
                        <a:rPr lang="zh-TW" sz="1200" b="1" kern="100" dirty="0" smtClean="0">
                          <a:solidFill>
                            <a:srgbClr val="3333FF"/>
                          </a:solidFill>
                          <a:effectLst/>
                        </a:rPr>
                        <a:t>工</a:t>
                      </a:r>
                      <a:endParaRPr lang="zh-TW" sz="1200" b="1" kern="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37063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392877" y="790351"/>
            <a:ext cx="8358246" cy="3460373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藝才班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音樂、美術、舞蹈、戲劇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甄選入學</a:t>
            </a:r>
            <a:endParaRPr lang="en-US" altLang="zh-TW" sz="4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部分學校提高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會考成績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的門檻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音樂班：師大附中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國、英：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zh-TW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→基礎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++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中正高中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基礎→基礎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武陵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國、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基礎→基礎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B+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美術班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：師大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附中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zh-TW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→基礎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++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中正高中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國、英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zh-TW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國或英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任一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B+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新竹女中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國、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英、社：</a:t>
            </a:r>
            <a:r>
              <a:rPr lang="zh-TW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國文、英語、社會任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B+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(3)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舞蹈班：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中正高中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國、英：</a:t>
            </a:r>
            <a:r>
              <a:rPr lang="zh-TW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基礎→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國或英任一科</a:t>
            </a:r>
            <a:r>
              <a:rPr lang="zh-TW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2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5070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395536" y="404664"/>
            <a:ext cx="8358246" cy="6120680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五專</a:t>
            </a:r>
            <a:r>
              <a:rPr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招生</a:t>
            </a:r>
            <a:endParaRPr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  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專有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招生管道</a:t>
            </a:r>
            <a:r>
              <a:rPr lang="zh-TW" alt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zh-TW" altLang="zh-TW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最早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辦五專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，再來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辦五專</a:t>
            </a:r>
            <a:r>
              <a: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，接著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辦五專</a:t>
            </a:r>
            <a:r>
              <a: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聯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，最後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辦五專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續招</a:t>
            </a:r>
            <a:endParaRPr lang="zh-TW" altLang="zh-TW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</a:t>
            </a:r>
            <a:r>
              <a:rPr lang="zh-TW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</a:t>
            </a:r>
            <a:r>
              <a:rPr lang="zh-TW" altLang="zh-TW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zh-TW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選系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五專聯</a:t>
            </a:r>
            <a:r>
              <a:rPr lang="zh-TW" altLang="zh-TW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zh-TW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選校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</a:t>
            </a:r>
            <a:r>
              <a:rPr lang="zh-TW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</a:t>
            </a:r>
            <a:r>
              <a:rPr lang="zh-TW" altLang="zh-TW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zh-TW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zh-TW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又選</a:t>
            </a:r>
            <a:r>
              <a:rPr lang="zh-TW" altLang="zh-TW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</a:t>
            </a:r>
            <a:r>
              <a:rPr lang="zh-TW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endParaRPr lang="en-US" altLang="zh-TW" sz="1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持續增加</a:t>
            </a:r>
            <a:r>
              <a:rPr 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優先免試入學</a:t>
            </a:r>
            <a:r>
              <a:rPr 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名額</a:t>
            </a:r>
            <a:endParaRPr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DFKai-SB"/>
            </a:endParaRPr>
          </a:p>
          <a:p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招生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名額：國立學校不低於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80%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，私立學校不低於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60%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，合計超過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81%</a:t>
            </a:r>
            <a:endPara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升學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五專的策略：先報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免，沒上再報五專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沒上再報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聯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endPara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服務學習時</a:t>
            </a:r>
            <a:r>
              <a:rPr lang="zh-TW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數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恢復計分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服務時數計算至 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113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年 </a:t>
            </a:r>
            <a:r>
              <a:rPr lang="en-US" altLang="zh-TW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5</a:t>
            </a:r>
            <a:r>
              <a:rPr lang="zh-TW" altLang="en-US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月 </a:t>
            </a:r>
            <a:r>
              <a:rPr lang="en-US" altLang="zh-TW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14</a:t>
            </a:r>
            <a:r>
              <a:rPr lang="zh-TW" altLang="en-US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日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)</a:t>
            </a:r>
            <a:endParaRPr lang="en-US" altLang="zh-TW" sz="1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>
              <a:spcBef>
                <a:spcPts val="600"/>
              </a:spcBef>
            </a:pP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   五專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完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免：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每小時                         分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，須</a:t>
            </a:r>
            <a:r>
              <a:rPr lang="zh-TW" altLang="en-US" sz="16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達</a:t>
            </a:r>
            <a:r>
              <a:rPr lang="en-US" altLang="zh-TW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30</a:t>
            </a:r>
            <a:r>
              <a:rPr lang="zh-TW" altLang="en-US" sz="16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小時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始能得滿分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15</a:t>
            </a:r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分</a:t>
            </a:r>
            <a:endParaRPr lang="en-US" altLang="zh-TW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lvl="0">
              <a:spcBef>
                <a:spcPts val="600"/>
              </a:spcBef>
            </a:pP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    五專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優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免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：每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小時                         分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，須</a:t>
            </a:r>
            <a:r>
              <a:rPr lang="zh-TW" altLang="en-US" sz="16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達</a:t>
            </a:r>
            <a:r>
              <a:rPr lang="en-US" altLang="zh-TW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60</a:t>
            </a:r>
            <a:r>
              <a:rPr lang="zh-TW" altLang="en-US" sz="16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小時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始能得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滿分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15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分</a:t>
            </a:r>
            <a:endParaRPr lang="en-US" altLang="zh-TW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>
              <a:spcBef>
                <a:spcPts val="600"/>
              </a:spcBef>
            </a:pP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五專聯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免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：                                                   得</a:t>
            </a:r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分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，須</a:t>
            </a:r>
            <a:r>
              <a:rPr lang="zh-TW" altLang="en-US" sz="16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達</a:t>
            </a:r>
            <a:r>
              <a:rPr lang="en-US" altLang="zh-TW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56</a:t>
            </a:r>
            <a:r>
              <a:rPr lang="zh-TW" altLang="en-US" sz="16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小時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始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能得滿分 </a:t>
            </a:r>
            <a:r>
              <a:rPr lang="en-US" altLang="zh-TW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7</a:t>
            </a:r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 分</a:t>
            </a:r>
            <a:endParaRPr lang="en-US" altLang="zh-TW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技藝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優良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單一學期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擇優採計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原採總平均成績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科技領域</a:t>
            </a:r>
            <a:r>
              <a:rPr lang="zh-TW" alt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納入均衡學習採計</a:t>
            </a:r>
            <a:endParaRPr lang="en-US" altLang="zh-TW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    均衡學習：健康與體育、藝術、綜合活動、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科技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等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個領域，前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5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學期平均成績及格           </a:t>
            </a:r>
            <a:endParaRPr lang="en-US" altLang="zh-TW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   五專完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免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：每項可得 </a:t>
            </a:r>
            <a:r>
              <a:rPr lang="en-US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7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分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     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項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達標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即得滿分 </a:t>
            </a:r>
            <a:r>
              <a:rPr lang="en-US" altLang="zh-TW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28</a:t>
            </a:r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分</a:t>
            </a:r>
            <a:endParaRPr lang="en-US" altLang="zh-TW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    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五專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優免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：每項可得 </a:t>
            </a:r>
            <a:r>
              <a:rPr lang="en-US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7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分，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任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項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達標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即得滿分 </a:t>
            </a:r>
            <a:r>
              <a:rPr lang="en-US" altLang="zh-TW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21</a:t>
            </a:r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分</a:t>
            </a:r>
            <a:endParaRPr lang="en-US" altLang="zh-TW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五專聯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免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：每項可得 </a:t>
            </a:r>
            <a:r>
              <a:rPr lang="en-US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分，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任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項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達標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即得滿分  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6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分</a:t>
            </a:r>
            <a:endParaRPr lang="en-US" altLang="zh-TW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停辦：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華夏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科技大學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，新增：中華科技大學</a:t>
            </a:r>
            <a:endParaRPr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8A842C42-6E97-4197-AF1C-47FD66CCE979}"/>
              </a:ext>
            </a:extLst>
          </p:cNvPr>
          <p:cNvSpPr txBox="1"/>
          <p:nvPr/>
        </p:nvSpPr>
        <p:spPr>
          <a:xfrm>
            <a:off x="2958243" y="3570767"/>
            <a:ext cx="1043902" cy="297517"/>
          </a:xfrm>
          <a:prstGeom prst="rect">
            <a:avLst/>
          </a:prstGeom>
          <a:solidFill>
            <a:srgbClr val="FFFF00"/>
          </a:solidFill>
          <a:ln w="254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zh-TW" sz="1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0.5</a:t>
            </a:r>
            <a:r>
              <a:rPr lang="en-US" altLang="zh-TW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→</a:t>
            </a:r>
            <a:r>
              <a:rPr lang="en-US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0.25</a:t>
            </a:r>
            <a:endParaRPr lang="zh-TW" altLang="en-US" sz="16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520E4B66-9F53-44FA-A672-777F41E88F80}"/>
              </a:ext>
            </a:extLst>
          </p:cNvPr>
          <p:cNvSpPr txBox="1"/>
          <p:nvPr/>
        </p:nvSpPr>
        <p:spPr>
          <a:xfrm>
            <a:off x="2385732" y="3889047"/>
            <a:ext cx="2188927" cy="297517"/>
          </a:xfrm>
          <a:prstGeom prst="rect">
            <a:avLst/>
          </a:prstGeom>
          <a:solidFill>
            <a:srgbClr val="FFFF00"/>
          </a:solidFill>
          <a:ln w="254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TW" altLang="en-US" sz="1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滿 </a:t>
            </a:r>
            <a:r>
              <a:rPr lang="en-US" altLang="zh-TW" sz="1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zh-TW" altLang="en-US" sz="1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小時</a:t>
            </a:r>
            <a:r>
              <a:rPr lang="en-US" altLang="zh-TW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→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滿 </a:t>
            </a:r>
            <a:r>
              <a:rPr lang="en-US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8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小時</a:t>
            </a:r>
            <a:endParaRPr lang="zh-TW" altLang="en-US" sz="1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8A842C42-6E97-4197-AF1C-47FD66CCE979}"/>
              </a:ext>
            </a:extLst>
          </p:cNvPr>
          <p:cNvSpPr txBox="1"/>
          <p:nvPr/>
        </p:nvSpPr>
        <p:spPr>
          <a:xfrm>
            <a:off x="3245845" y="3252487"/>
            <a:ext cx="468697" cy="297517"/>
          </a:xfrm>
          <a:prstGeom prst="rect">
            <a:avLst/>
          </a:prstGeom>
          <a:solidFill>
            <a:srgbClr val="FFFF00"/>
          </a:solidFill>
          <a:ln w="254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sym typeface="Times New Roman"/>
              </a:rPr>
              <a:t>0.5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4523464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5"/>
          <p:cNvSpPr/>
          <p:nvPr/>
        </p:nvSpPr>
        <p:spPr>
          <a:xfrm>
            <a:off x="938044" y="1901081"/>
            <a:ext cx="7267911" cy="4154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  <a:buClr>
                <a:srgbClr val="035D52"/>
              </a:buClr>
              <a:buSzPts val="3200"/>
            </a:pP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服務時數多</a:t>
            </a:r>
            <a:r>
              <a:rPr lang="en-US" altLang="zh-TW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完免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30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小時</a:t>
            </a:r>
            <a:r>
              <a:rPr lang="zh-TW" alt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、優免</a:t>
            </a:r>
            <a:r>
              <a:rPr lang="en-US" altLang="zh-TW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60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小時</a:t>
            </a:r>
            <a:r>
              <a:rPr lang="zh-TW" alt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、聯免</a:t>
            </a:r>
            <a:r>
              <a:rPr lang="en-US" altLang="zh-TW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56</a:t>
            </a:r>
            <a:r>
              <a:rPr lang="zh-TW" alt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小時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DFKai-SB"/>
              </a:rPr>
              <a:t/>
            </a:r>
            <a:b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DFKai-SB"/>
              </a:rPr>
            </a:b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記功</a:t>
            </a: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/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嘉獎、不記過</a:t>
            </a:r>
          </a:p>
          <a:p>
            <a:pPr lvl="0">
              <a:spcBef>
                <a:spcPts val="600"/>
              </a:spcBef>
            </a:pP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3.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要當幹部或小</a:t>
            </a:r>
            <a:r>
              <a:rPr lang="zh-TW" altLang="en-US" sz="2800" b="1" dirty="0" smtClean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老師</a:t>
            </a:r>
            <a:endParaRPr lang="en-US" altLang="zh-TW" sz="2800" b="1" dirty="0" smtClean="0">
              <a:solidFill>
                <a:srgbClr val="035D5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zh-TW" altLang="en-US" sz="20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2000" b="1" dirty="0" smtClean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</a:t>
            </a:r>
            <a:r>
              <a:rPr lang="en-US" altLang="zh-TW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完免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一學期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分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、優免一學期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分</a:t>
            </a:r>
            <a:r>
              <a:rPr lang="zh-TW" alt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、聯免一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學期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分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/>
            </a:r>
            <a:b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altLang="zh-TW" sz="2800" b="1" dirty="0" smtClean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體適能要好</a:t>
            </a:r>
          </a:p>
          <a:p>
            <a:pPr lvl="0">
              <a:spcBef>
                <a:spcPts val="600"/>
              </a:spcBef>
            </a:pP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要參加技藝班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(60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分以上就有加分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zh-TW" altLang="en-US" sz="20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/>
            </a:r>
            <a:br>
              <a:rPr lang="zh-TW" altLang="en-US" sz="20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altLang="zh-TW" sz="2800" b="1" dirty="0" smtClean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</a:t>
            </a: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家長在</a:t>
            </a:r>
            <a:r>
              <a:rPr lang="zh-TW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生涯網站</a:t>
            </a:r>
            <a:r>
              <a:rPr lang="en-US" altLang="zh-TW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/</a:t>
            </a:r>
            <a:r>
              <a:rPr lang="zh-TW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國中學生生涯發展紀錄手冊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要勾五專</a:t>
            </a:r>
            <a:b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altLang="zh-TW" sz="2800" b="1" dirty="0" smtClean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7</a:t>
            </a: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全民英檢證照備著</a:t>
            </a:r>
            <a:r>
              <a:rPr lang="en-US" altLang="zh-TW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完免</a:t>
            </a:r>
            <a:r>
              <a:rPr lang="zh-TW" alt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、聯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免最多可外加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分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lang="zh-TW" altLang="en-US" sz="2000" b="1" dirty="0">
              <a:solidFill>
                <a:srgbClr val="035D5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>
              <a:spcBef>
                <a:spcPts val="600"/>
              </a:spcBef>
            </a:pP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8.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國中教育會考</a:t>
            </a:r>
            <a:endParaRPr sz="3200" b="1" dirty="0">
              <a:solidFill>
                <a:srgbClr val="9966FF"/>
              </a:solidFill>
              <a:latin typeface="Times New Roman" panose="02020603050405020304" pitchFamily="18" charset="0"/>
              <a:ea typeface="DFKai-SB"/>
              <a:cs typeface="Times New Roman" panose="02020603050405020304" pitchFamily="18" charset="0"/>
              <a:sym typeface="DFKai-S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0F5D59-ACDE-4CD6-A94A-829BD08B5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388" y="548680"/>
            <a:ext cx="5493221" cy="76944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升讀五專準備的重點</a:t>
            </a:r>
            <a:endParaRPr lang="zh-TW" altLang="en-US" sz="4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779437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172325" cy="5743575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555423" y="2949062"/>
            <a:ext cx="583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5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貳</a:t>
            </a:r>
            <a:r>
              <a:rPr lang="zh-TW" alt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、國中升</a:t>
            </a:r>
            <a:r>
              <a:rPr lang="zh-TW" altLang="en-US" sz="5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學進路</a:t>
            </a:r>
            <a:endParaRPr lang="zh-TW" alt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1928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55170" y="1496408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後期中等教育</a:t>
            </a:r>
            <a:endParaRPr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的學校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類型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5002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4136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44440"/>
            <a:ext cx="2405063" cy="3148013"/>
          </a:xfrm>
          <a:prstGeom prst="rect">
            <a:avLst/>
          </a:prstGeom>
          <a:ln w="25400">
            <a:solidFill>
              <a:srgbClr val="3333FF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37" y="2492896"/>
            <a:ext cx="2405063" cy="3148013"/>
          </a:xfrm>
          <a:prstGeom prst="rect">
            <a:avLst/>
          </a:prstGeom>
          <a:ln w="25400">
            <a:solidFill>
              <a:srgbClr val="3333FF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83" y="1844824"/>
            <a:ext cx="2405063" cy="3148013"/>
          </a:xfrm>
          <a:prstGeom prst="rect">
            <a:avLst/>
          </a:prstGeom>
          <a:ln w="25400">
            <a:solidFill>
              <a:srgbClr val="3333FF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29" y="1221581"/>
            <a:ext cx="2405063" cy="1471613"/>
          </a:xfrm>
          <a:prstGeom prst="rect">
            <a:avLst/>
          </a:prstGeom>
          <a:ln w="25400">
            <a:solidFill>
              <a:srgbClr val="3333FF"/>
            </a:solidFill>
          </a:ln>
        </p:spPr>
      </p:pic>
    </p:spTree>
    <p:extLst>
      <p:ext uri="{BB962C8B-B14F-4D97-AF65-F5344CB8AC3E}">
        <p14:creationId xmlns:p14="http://schemas.microsoft.com/office/powerpoint/2010/main" val="252722104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4B4B600C-BE35-4C67-A888-E1A79E712DF4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86" y="4221085"/>
            <a:ext cx="2571750" cy="2143125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454F20AF-AD19-4E7D-BAC1-E837C07ACF46}"/>
              </a:ext>
            </a:extLst>
          </p:cNvPr>
          <p:cNvSpPr/>
          <p:nvPr/>
        </p:nvSpPr>
        <p:spPr>
          <a:xfrm>
            <a:off x="7439811" y="2574916"/>
            <a:ext cx="1419539" cy="3149616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研究所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32E4B178-0F47-495F-984D-9EE58910E68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36" y="4216101"/>
            <a:ext cx="2571750" cy="2143125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D561D0F2-BFF6-4EF1-9418-4FA22BCA380B}"/>
              </a:ext>
            </a:extLst>
          </p:cNvPr>
          <p:cNvSpPr/>
          <p:nvPr/>
        </p:nvSpPr>
        <p:spPr>
          <a:xfrm>
            <a:off x="5743303" y="5359693"/>
            <a:ext cx="1713577" cy="34767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四技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A18EAB86-E5B6-4524-8105-218CB1EDEC63}"/>
              </a:ext>
            </a:extLst>
          </p:cNvPr>
          <p:cNvSpPr/>
          <p:nvPr/>
        </p:nvSpPr>
        <p:spPr>
          <a:xfrm>
            <a:off x="5736695" y="5094260"/>
            <a:ext cx="851529" cy="265433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二專</a:t>
            </a: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EB307367-822E-4C8C-813E-40BE188D4050}"/>
              </a:ext>
            </a:extLst>
          </p:cNvPr>
          <p:cNvSpPr/>
          <p:nvPr/>
        </p:nvSpPr>
        <p:spPr>
          <a:xfrm>
            <a:off x="6591671" y="4493441"/>
            <a:ext cx="851529" cy="873174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二技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2798A8F-274C-4707-B2D4-5DB37DCF41DD}"/>
              </a:ext>
            </a:extLst>
          </p:cNvPr>
          <p:cNvSpPr/>
          <p:nvPr/>
        </p:nvSpPr>
        <p:spPr>
          <a:xfrm>
            <a:off x="5724682" y="2565400"/>
            <a:ext cx="1713577" cy="192804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zh-TW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普大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C71E6EC7-3B41-48B1-B73B-40B070EAB270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6" y="4221085"/>
            <a:ext cx="2571750" cy="214312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B263F638-8612-437F-BEBF-8B3CFA371286}"/>
              </a:ext>
            </a:extLst>
          </p:cNvPr>
          <p:cNvSpPr/>
          <p:nvPr/>
        </p:nvSpPr>
        <p:spPr>
          <a:xfrm>
            <a:off x="3140101" y="2565400"/>
            <a:ext cx="1238230" cy="314961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zh-TW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國中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7E0B2FC8-9BF3-4D62-BAEA-4765A1189563}"/>
              </a:ext>
            </a:extLst>
          </p:cNvPr>
          <p:cNvSpPr/>
          <p:nvPr/>
        </p:nvSpPr>
        <p:spPr>
          <a:xfrm>
            <a:off x="3123199" y="3252881"/>
            <a:ext cx="2582738" cy="59238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完全中學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3+3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BC4FDF3-0313-49AC-8344-A4C24BB3FE52}"/>
              </a:ext>
            </a:extLst>
          </p:cNvPr>
          <p:cNvSpPr/>
          <p:nvPr/>
        </p:nvSpPr>
        <p:spPr>
          <a:xfrm>
            <a:off x="395288" y="2565400"/>
            <a:ext cx="2747952" cy="314961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國小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476250"/>
            <a:ext cx="7272338" cy="914400"/>
          </a:xfrm>
        </p:spPr>
        <p:txBody>
          <a:bodyPr anchor="b"/>
          <a:lstStyle/>
          <a:p>
            <a:pPr eaLnBrk="1" hangingPunct="1"/>
            <a:r>
              <a:rPr lang="zh-TW" alt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ea typeface="+mn-ea"/>
              </a:rPr>
              <a:t>台灣現行的學制</a:t>
            </a:r>
          </a:p>
        </p:txBody>
      </p:sp>
      <p:graphicFrame>
        <p:nvGraphicFramePr>
          <p:cNvPr id="23864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37596"/>
              </p:ext>
            </p:extLst>
          </p:nvPr>
        </p:nvGraphicFramePr>
        <p:xfrm>
          <a:off x="4356100" y="1484313"/>
          <a:ext cx="3070031" cy="518160"/>
        </p:xfrm>
        <a:graphic>
          <a:graphicData uri="http://schemas.openxmlformats.org/drawingml/2006/table">
            <a:tbl>
              <a:tblPr/>
              <a:tblGrid>
                <a:gridCol w="3070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22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分流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8649" name="Group 57"/>
          <p:cNvGraphicFramePr>
            <a:graphicFrameLocks noGrp="1"/>
          </p:cNvGraphicFramePr>
          <p:nvPr>
            <p:extLst/>
          </p:nvPr>
        </p:nvGraphicFramePr>
        <p:xfrm>
          <a:off x="395288" y="2133600"/>
          <a:ext cx="8464062" cy="431800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7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標楷體" pitchFamily="65" charset="-120"/>
                        </a:rPr>
                        <a:t>小學階段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標楷體" pitchFamily="65" charset="-120"/>
                        </a:rPr>
                        <a:t>國中階段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標楷體" pitchFamily="65" charset="-120"/>
                        </a:rPr>
                        <a:t>高中階段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標楷體" pitchFamily="65" charset="-120"/>
                        </a:rPr>
                        <a:t>大學階段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標楷體" pitchFamily="65" charset="-120"/>
                        </a:rPr>
                        <a:t>研究所階段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5AE9B8C6-FCC3-4301-9E5C-4DD73E25FE27}"/>
              </a:ext>
            </a:extLst>
          </p:cNvPr>
          <p:cNvSpPr/>
          <p:nvPr/>
        </p:nvSpPr>
        <p:spPr>
          <a:xfrm>
            <a:off x="4376781" y="4501875"/>
            <a:ext cx="2211443" cy="59238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五專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213E33DE-0350-4A29-B45E-9C3E603DD392}"/>
              </a:ext>
            </a:extLst>
          </p:cNvPr>
          <p:cNvSpPr/>
          <p:nvPr/>
        </p:nvSpPr>
        <p:spPr>
          <a:xfrm>
            <a:off x="4376781" y="5094260"/>
            <a:ext cx="1357322" cy="612321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技高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99866DB5-9E2A-44B7-ABA7-C6C4A41E4F8A}"/>
              </a:ext>
            </a:extLst>
          </p:cNvPr>
          <p:cNvSpPr/>
          <p:nvPr/>
        </p:nvSpPr>
        <p:spPr>
          <a:xfrm>
            <a:off x="4368009" y="2574375"/>
            <a:ext cx="1357322" cy="65805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普高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9FF345EC-B06F-4A85-9ECD-A5C68191E523}"/>
              </a:ext>
            </a:extLst>
          </p:cNvPr>
          <p:cNvSpPr/>
          <p:nvPr/>
        </p:nvSpPr>
        <p:spPr>
          <a:xfrm>
            <a:off x="4375829" y="3828467"/>
            <a:ext cx="1357322" cy="65805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綜高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3F7BEE0F-4EE5-46AE-B980-D4CF51AB84F5}"/>
              </a:ext>
            </a:extLst>
          </p:cNvPr>
          <p:cNvSpPr/>
          <p:nvPr/>
        </p:nvSpPr>
        <p:spPr>
          <a:xfrm>
            <a:off x="4368147" y="2143116"/>
            <a:ext cx="3057984" cy="35719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07867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450849" y="2674168"/>
            <a:ext cx="8081591" cy="3275112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/>
        </p:nvSpPr>
        <p:spPr>
          <a:xfrm>
            <a:off x="450849" y="1443749"/>
            <a:ext cx="8081591" cy="1226697"/>
          </a:xfrm>
          <a:prstGeom prst="rect">
            <a:avLst/>
          </a:prstGeom>
          <a:solidFill>
            <a:srgbClr val="CCECFF"/>
          </a:solidFill>
          <a:ln>
            <a:noFill/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9BEFE1A2-3F73-4C7B-9CBC-58DD1D35E887}"/>
              </a:ext>
            </a:extLst>
          </p:cNvPr>
          <p:cNvSpPr txBox="1"/>
          <p:nvPr/>
        </p:nvSpPr>
        <p:spPr>
          <a:xfrm>
            <a:off x="450849" y="441524"/>
            <a:ext cx="8207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27000" algn="ctr">
              <a:spcAft>
                <a:spcPts val="0"/>
              </a:spcAft>
              <a:defRPr/>
            </a:pPr>
            <a:r>
              <a:rPr lang="zh-TW" altLang="en-US" sz="4400" b="1" kern="1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Times New Roman"/>
                <a:sym typeface="Times New Roman"/>
              </a:rPr>
              <a:t>國中升</a:t>
            </a:r>
            <a:r>
              <a:rPr lang="zh-TW" altLang="en-US" sz="4400" b="1" kern="1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Times New Roman"/>
                <a:sym typeface="Times New Roman"/>
              </a:rPr>
              <a:t>學進路</a:t>
            </a:r>
            <a:endParaRPr lang="zh-TW" altLang="en-US" sz="4400" b="1" kern="1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636852" y="4076010"/>
            <a:ext cx="1014240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華康儷中黑"/>
              </a:rPr>
              <a:t>國中</a:t>
            </a:r>
            <a:endParaRPr lang="en-US" altLang="zh-TW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  <a:hlinkClick r:id="rId2"/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1691680" y="2836121"/>
            <a:ext cx="1192692" cy="1501499"/>
            <a:chOff x="1691680" y="2836121"/>
            <a:chExt cx="1192692" cy="1501499"/>
          </a:xfrm>
        </p:grpSpPr>
        <p:sp>
          <p:nvSpPr>
            <p:cNvPr id="38" name="橢圓 37"/>
            <p:cNvSpPr/>
            <p:nvPr/>
          </p:nvSpPr>
          <p:spPr>
            <a:xfrm>
              <a:off x="2344404" y="2836121"/>
              <a:ext cx="539968" cy="576064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</a:t>
              </a:r>
              <a:endPara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" name="直線接點 31"/>
            <p:cNvCxnSpPr>
              <a:endCxn id="38" idx="2"/>
            </p:cNvCxnSpPr>
            <p:nvPr/>
          </p:nvCxnSpPr>
          <p:spPr>
            <a:xfrm>
              <a:off x="2158945" y="3124153"/>
              <a:ext cx="1854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1691680" y="4337620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2158893" y="3124153"/>
              <a:ext cx="8027" cy="12134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48"/>
          <p:cNvGrpSpPr/>
          <p:nvPr/>
        </p:nvGrpSpPr>
        <p:grpSpPr>
          <a:xfrm>
            <a:off x="2164422" y="4347927"/>
            <a:ext cx="967230" cy="1501499"/>
            <a:chOff x="2164422" y="4347927"/>
            <a:chExt cx="967230" cy="1501499"/>
          </a:xfrm>
        </p:grpSpPr>
        <p:sp>
          <p:nvSpPr>
            <p:cNvPr id="43" name="橢圓 42"/>
            <p:cNvSpPr/>
            <p:nvPr/>
          </p:nvSpPr>
          <p:spPr>
            <a:xfrm>
              <a:off x="2591684" y="5273362"/>
              <a:ext cx="539968" cy="576064"/>
            </a:xfrm>
            <a:prstGeom prst="ellipse">
              <a:avLst/>
            </a:prstGeom>
            <a:solidFill>
              <a:srgbClr val="CCFFCC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五專</a:t>
              </a:r>
              <a:endPara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5" name="直線接點 44"/>
            <p:cNvCxnSpPr/>
            <p:nvPr/>
          </p:nvCxnSpPr>
          <p:spPr>
            <a:xfrm>
              <a:off x="2164422" y="4347927"/>
              <a:ext cx="7975" cy="12134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flipV="1">
              <a:off x="2184541" y="5561394"/>
              <a:ext cx="371235" cy="1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群組 49"/>
          <p:cNvGrpSpPr/>
          <p:nvPr/>
        </p:nvGrpSpPr>
        <p:grpSpPr>
          <a:xfrm>
            <a:off x="3191036" y="5301208"/>
            <a:ext cx="2544329" cy="523220"/>
            <a:chOff x="3191036" y="5301208"/>
            <a:chExt cx="2544329" cy="523220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635892" y="5301208"/>
              <a:ext cx="2099473" cy="523220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8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華康儷中黑"/>
                </a:rPr>
                <a:t>五專</a:t>
              </a:r>
              <a:endPara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  <a:hlinkClick r:id="rId2"/>
              </a:endParaRPr>
            </a:p>
          </p:txBody>
        </p:sp>
        <p:cxnSp>
          <p:nvCxnSpPr>
            <p:cNvPr id="51" name="直線接點 50"/>
            <p:cNvCxnSpPr/>
            <p:nvPr/>
          </p:nvCxnSpPr>
          <p:spPr>
            <a:xfrm flipV="1">
              <a:off x="3191036" y="5561394"/>
              <a:ext cx="371235" cy="1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群組 53"/>
          <p:cNvGrpSpPr/>
          <p:nvPr/>
        </p:nvGrpSpPr>
        <p:grpSpPr>
          <a:xfrm>
            <a:off x="2946193" y="1537771"/>
            <a:ext cx="5207994" cy="3189798"/>
            <a:chOff x="2946193" y="1537771"/>
            <a:chExt cx="5207994" cy="3189798"/>
          </a:xfrm>
        </p:grpSpPr>
        <p:sp>
          <p:nvSpPr>
            <p:cNvPr id="78854" name="Rectangle 7"/>
            <p:cNvSpPr>
              <a:spLocks noChangeArrowheads="1"/>
            </p:cNvSpPr>
            <p:nvPr/>
          </p:nvSpPr>
          <p:spPr bwMode="auto">
            <a:xfrm>
              <a:off x="3635896" y="1537771"/>
              <a:ext cx="2099473" cy="523220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800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華康儷中黑"/>
                </a:rPr>
                <a:t>普通型高中</a:t>
              </a:r>
              <a:endParaRPr lang="en-US" altLang="zh-TW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  <a:hlinkClick r:id="rId2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635895" y="2425376"/>
              <a:ext cx="2099473" cy="523220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華康儷中黑"/>
                </a:rPr>
                <a:t>綜合型高中</a:t>
              </a:r>
              <a:endParaRPr lang="en-US" altLang="zh-TW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華康儷中黑"/>
                <a:hlinkClick r:id="rId2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635894" y="3316744"/>
              <a:ext cx="2099473" cy="523220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華康儷中黑"/>
                </a:rPr>
                <a:t>技術型高中</a:t>
              </a:r>
              <a:endParaRPr lang="en-US" altLang="zh-TW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華康儷中黑"/>
                <a:hlinkClick r:id="rId2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635893" y="4204349"/>
              <a:ext cx="2099473" cy="523220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華康儷中黑"/>
                </a:rPr>
                <a:t>單科型高中</a:t>
              </a:r>
              <a:endParaRPr lang="en-US" altLang="zh-TW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華康儷中黑"/>
                <a:hlinkClick r:id="rId2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6722799" y="2054221"/>
              <a:ext cx="1431388" cy="400110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華康儷中黑"/>
                </a:rPr>
                <a:t>學術學程</a:t>
              </a:r>
              <a:endParaRPr lang="en-US" altLang="zh-TW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華康儷中黑"/>
                <a:hlinkClick r:id="rId2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720768" y="2797144"/>
              <a:ext cx="1433418" cy="400110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華康儷中黑"/>
                </a:rPr>
                <a:t>專門學程</a:t>
              </a:r>
              <a:endParaRPr lang="en-US" altLang="zh-TW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華康儷中黑"/>
                <a:hlinkClick r:id="rId2"/>
              </a:endParaRPr>
            </a:p>
          </p:txBody>
        </p:sp>
        <p:cxnSp>
          <p:nvCxnSpPr>
            <p:cNvPr id="3" name="直線接點 2"/>
            <p:cNvCxnSpPr/>
            <p:nvPr/>
          </p:nvCxnSpPr>
          <p:spPr>
            <a:xfrm>
              <a:off x="3131840" y="1799381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3131840" y="2661329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3160654" y="3578354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796136" y="2680754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6228000" y="2315831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6228000" y="3058754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3131652" y="1779533"/>
              <a:ext cx="136" cy="27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228000" y="2302754"/>
              <a:ext cx="136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3160654" y="4465959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>
              <a:off x="2946193" y="3124153"/>
              <a:ext cx="1854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文字方塊 57"/>
          <p:cNvSpPr txBox="1"/>
          <p:nvPr/>
        </p:nvSpPr>
        <p:spPr>
          <a:xfrm>
            <a:off x="812510" y="1638722"/>
            <a:ext cx="1414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普通教育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升學進路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812510" y="4624015"/>
            <a:ext cx="1414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技職教育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升學進路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235083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7" grpId="0" animBg="1"/>
      <p:bldP spid="37" grpId="0" animBg="1"/>
      <p:bldP spid="58" grpId="0"/>
      <p:bldP spid="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33168" y="5432854"/>
            <a:ext cx="7839360" cy="83614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33168" y="4658497"/>
            <a:ext cx="7839360" cy="77435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33168" y="3822357"/>
            <a:ext cx="7839360" cy="77435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33168" y="3048000"/>
            <a:ext cx="7839360" cy="77435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33168" y="2273643"/>
            <a:ext cx="7839360" cy="77435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713307" y="1470119"/>
          <a:ext cx="7717383" cy="48136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9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364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16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/>
                        </a:rPr>
                        <a:t>俗稱</a:t>
                      </a:r>
                      <a:endParaRPr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/>
                        </a:rPr>
                        <a:t>高級中等教育法</a:t>
                      </a:r>
                      <a:endParaRPr lang="en-US" altLang="zh-TW" sz="1800" b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/>
                        </a:rPr>
                        <a:t>專科學校法</a:t>
                      </a:r>
                      <a:endParaRPr sz="1900" dirty="0"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/>
                        </a:rPr>
                        <a:t>課程主軸及教育目標</a:t>
                      </a:r>
                      <a:endParaRPr sz="20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 err="1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高中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444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普通型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4406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高級中等學校</a:t>
                      </a:r>
                      <a:endParaRPr sz="1800" b="1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17399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marR="8509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基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本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學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科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為主，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強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化學生</a:t>
                      </a:r>
                      <a:r>
                        <a:rPr lang="zh-TW" altLang="en-US" sz="2000" b="1" dirty="0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的</a:t>
                      </a:r>
                      <a:r>
                        <a:rPr sz="2000" b="1" spc="-15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通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識能力</a:t>
                      </a:r>
                      <a:endParaRPr sz="2000" b="1" dirty="0">
                        <a:solidFill>
                          <a:srgbClr val="8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Microsoft JhengHei"/>
                      </a:endParaRPr>
                    </a:p>
                  </a:txBody>
                  <a:tcPr marL="0" marR="0" marT="14287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800" b="1" dirty="0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高</a:t>
                      </a:r>
                      <a:r>
                        <a:rPr sz="1800" b="1" dirty="0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職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444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技術型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5" dirty="0">
                          <a:solidFill>
                            <a:srgbClr val="24406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高級中等學校</a:t>
                      </a:r>
                      <a:endParaRPr sz="1800" b="1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17399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marR="8509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專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業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及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實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習學科</a:t>
                      </a:r>
                      <a:r>
                        <a:rPr sz="2000" b="1" i="0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為</a:t>
                      </a:r>
                      <a:r>
                        <a:rPr sz="2000" b="1" i="0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主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，強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化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學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生</a:t>
                      </a:r>
                      <a:r>
                        <a:rPr lang="zh-TW" altLang="en-US" sz="2000" b="1" dirty="0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的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專門技</a:t>
                      </a:r>
                      <a:r>
                        <a:rPr sz="2000" b="1" spc="-15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術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及職業能力</a:t>
                      </a:r>
                      <a:endParaRPr sz="2000" b="1" dirty="0">
                        <a:solidFill>
                          <a:srgbClr val="8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Microsoft JhengHei"/>
                      </a:endParaRPr>
                    </a:p>
                  </a:txBody>
                  <a:tcPr marL="0" marR="0" marT="63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1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 err="1" smtClean="0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綜高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508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綜合型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4406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高級中等學校</a:t>
                      </a:r>
                      <a:endParaRPr sz="1800" b="1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17462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marR="8509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包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括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基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本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學科</a:t>
                      </a:r>
                      <a:r>
                        <a:rPr sz="20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、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專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業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及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實習學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科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課程</a:t>
                      </a:r>
                      <a:r>
                        <a:rPr lang="zh-TW" altLang="en-US" sz="2000" b="1" dirty="0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，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以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輔導</a:t>
                      </a:r>
                      <a:r>
                        <a:rPr sz="2000" b="1" spc="-15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學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生</a:t>
                      </a:r>
                      <a:r>
                        <a:rPr sz="2000" b="1" spc="-15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選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修適性</a:t>
                      </a:r>
                      <a:r>
                        <a:rPr sz="2000" b="1" spc="-15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課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程</a:t>
                      </a:r>
                      <a:endParaRPr sz="2000" b="1" dirty="0">
                        <a:solidFill>
                          <a:srgbClr val="8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Microsoft JhengHei"/>
                      </a:endParaRPr>
                    </a:p>
                  </a:txBody>
                  <a:tcPr marL="0" marR="0" marT="14287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7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5" dirty="0" err="1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藝術</a:t>
                      </a:r>
                      <a:r>
                        <a:rPr lang="zh-TW" altLang="en-US" sz="1800" b="1" spc="-5" dirty="0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高中</a:t>
                      </a:r>
                      <a:endParaRPr lang="en-US" altLang="zh-TW" sz="1800" b="1" spc="-5" dirty="0">
                        <a:solidFill>
                          <a:srgbClr val="244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5" dirty="0" err="1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體育高</a:t>
                      </a:r>
                      <a:r>
                        <a:rPr lang="zh-TW" altLang="en-US" sz="1800" b="1" spc="-5" dirty="0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中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17462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單科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型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4406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高級中等學校</a:t>
                      </a:r>
                      <a:endParaRPr sz="1800" b="1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17462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-1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特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定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學</a:t>
                      </a:r>
                      <a:r>
                        <a:rPr sz="2000" b="1" spc="-2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科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領域</a:t>
                      </a:r>
                      <a:r>
                        <a:rPr sz="2000" b="1" spc="-10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為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核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心，</a:t>
                      </a:r>
                      <a:r>
                        <a:rPr sz="2000" b="1" spc="-10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提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供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學</a:t>
                      </a:r>
                      <a:r>
                        <a:rPr lang="zh-TW" altLang="en-US" sz="20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習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性向明</a:t>
                      </a:r>
                      <a:r>
                        <a:rPr sz="2000" b="1" spc="-15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顯</a:t>
                      </a:r>
                      <a:r>
                        <a:rPr lang="zh-TW" altLang="en-US" sz="2000" b="1" dirty="0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的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學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生繼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續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發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展</a:t>
                      </a:r>
                      <a:r>
                        <a:rPr lang="zh-TW" altLang="en-US" sz="2000" b="1" spc="-15" dirty="0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其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潛能</a:t>
                      </a:r>
                      <a:endParaRPr sz="2000" b="1" dirty="0">
                        <a:solidFill>
                          <a:srgbClr val="8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Microsoft JhengHei"/>
                      </a:endParaRPr>
                    </a:p>
                  </a:txBody>
                  <a:tcPr marL="0" marR="0" marT="14287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5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1800" b="1" spc="-5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五專</a:t>
                      </a:r>
                      <a:endParaRPr sz="18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17462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spc="-5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五專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17462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0" dirty="0">
                          <a:solidFill>
                            <a:srgbClr val="008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教授</a:t>
                      </a:r>
                      <a:r>
                        <a:rPr lang="zh-TW" altLang="en-US" sz="2000" b="1" kern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應用科學技術</a:t>
                      </a:r>
                      <a:r>
                        <a:rPr lang="zh-TW" altLang="en-US" sz="2000" b="1" kern="0" dirty="0">
                          <a:solidFill>
                            <a:srgbClr val="008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，培養</a:t>
                      </a:r>
                      <a:r>
                        <a:rPr lang="zh-TW" altLang="en-US" sz="20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中級實用專業</a:t>
                      </a:r>
                      <a:r>
                        <a:rPr lang="zh-TW" altLang="en-US" sz="2000" b="1" kern="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人才</a:t>
                      </a:r>
                      <a:endParaRPr sz="2000" b="1" kern="0" dirty="0">
                        <a:solidFill>
                          <a:srgbClr val="008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14287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6199894"/>
                  </a:ext>
                </a:extLst>
              </a:tr>
            </a:tbl>
          </a:graphicData>
        </a:graphic>
      </p:graphicFrame>
      <p:sp>
        <p:nvSpPr>
          <p:cNvPr id="39" name="Rectangle 2">
            <a:extLst>
              <a:ext uri="{FF2B5EF4-FFF2-40B4-BE49-F238E27FC236}">
                <a16:creationId xmlns:a16="http://schemas.microsoft.com/office/drawing/2014/main" xmlns="" id="{2AD40FAC-5264-4611-B487-4B0CB35DD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28604"/>
            <a:ext cx="8032976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不同學校類型的比較</a:t>
            </a:r>
            <a:endParaRPr lang="zh-TW" altLang="en-US" b="1" kern="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205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47504" y="1491049"/>
            <a:ext cx="3188044" cy="4728519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059460" y="1491049"/>
            <a:ext cx="3188044" cy="472851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3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DAE1B5F-BE96-4855-AA85-3CBFC75E0218}" type="slidenum">
              <a:rPr lang="zh-CN" altLang="en-US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/>
              <a:t>33</a:t>
            </a:fld>
            <a:endParaRPr lang="en-US" altLang="zh-CN" sz="16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7158" y="500042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普通教育、技職教育進路分析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755576" y="1484784"/>
          <a:ext cx="7704855" cy="460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7115"/>
                <a:gridCol w="3198870"/>
                <a:gridCol w="3198870"/>
              </a:tblGrid>
              <a:tr h="438061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類別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技高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綜高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專門學程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高中</a:t>
                      </a:r>
                      <a:r>
                        <a:rPr lang="en-US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綜高</a:t>
                      </a:r>
                      <a:r>
                        <a:rPr lang="en-US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學術學程</a:t>
                      </a:r>
                      <a:r>
                        <a:rPr lang="en-US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040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課程特色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※以群科專業技術為導向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※著重實務課程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如：專業科目、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實習課程、專題製作等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學術知能為導向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著重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基礎知識學科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課程</a:t>
                      </a:r>
                      <a:r>
                        <a:rPr lang="en-US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如：</a:t>
                      </a:r>
                      <a:endParaRPr lang="en-US" altLang="zh-TW" sz="1800" b="1" kern="100" dirty="0" smtClean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國文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、英語、數學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en-US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6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學生特質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操作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性向強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喜歡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動手實際操作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學術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性向強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對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學術研究興趣較濃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812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證照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專業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證照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強調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3437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未來發展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較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強的實務及技術能力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所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學和職場所需的能力接軌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升學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就業兼顧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基礎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學科強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所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學和職場所需較無相關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升學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為主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8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升學考試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技統測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大學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學測、分科測驗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62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升學進路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科技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大學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技術學院為主，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普</a:t>
                      </a:r>
                      <a:endParaRPr lang="en-US" altLang="zh-TW" sz="1800" b="1" kern="1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通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大學為輔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普通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大學為主，科技大學</a:t>
                      </a:r>
                      <a:r>
                        <a:rPr lang="en-US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技</a:t>
                      </a:r>
                      <a:endParaRPr lang="en-US" altLang="zh-TW" sz="1800" b="1" kern="100" dirty="0" smtClean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術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學院為輔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0797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 GRE-006拷貝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" y="1571612"/>
            <a:ext cx="770572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046163" y="4240213"/>
            <a:ext cx="1004887" cy="654050"/>
            <a:chOff x="1507396" y="4173672"/>
            <a:chExt cx="874348" cy="569665"/>
          </a:xfrm>
        </p:grpSpPr>
        <p:sp>
          <p:nvSpPr>
            <p:cNvPr id="12320" name="長方形 17"/>
            <p:cNvSpPr>
              <a:spLocks noChangeArrowheads="1"/>
            </p:cNvSpPr>
            <p:nvPr/>
          </p:nvSpPr>
          <p:spPr bwMode="auto">
            <a:xfrm>
              <a:off x="1524981" y="4173672"/>
              <a:ext cx="833994" cy="569665"/>
            </a:xfrm>
            <a:prstGeom prst="rect">
              <a:avLst/>
            </a:prstGeom>
            <a:solidFill>
              <a:srgbClr val="B566C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21" name="TextBox 25"/>
            <p:cNvSpPr txBox="1">
              <a:spLocks noChangeArrowheads="1"/>
            </p:cNvSpPr>
            <p:nvPr/>
          </p:nvSpPr>
          <p:spPr bwMode="auto">
            <a:xfrm>
              <a:off x="1507396" y="4343400"/>
              <a:ext cx="874348" cy="294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ea typeface="微軟正黑體" pitchFamily="34" charset="-120"/>
                </a:rPr>
                <a:t>國中畢業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903288" y="4957762"/>
            <a:ext cx="3679825" cy="530394"/>
            <a:chOff x="1383090" y="4798367"/>
            <a:chExt cx="3200400" cy="461665"/>
          </a:xfrm>
        </p:grpSpPr>
        <p:sp>
          <p:nvSpPr>
            <p:cNvPr id="12317" name="長方形 15"/>
            <p:cNvSpPr>
              <a:spLocks noChangeArrowheads="1"/>
            </p:cNvSpPr>
            <p:nvPr/>
          </p:nvSpPr>
          <p:spPr bwMode="auto">
            <a:xfrm>
              <a:off x="1383090" y="4798367"/>
              <a:ext cx="3200400" cy="46166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18" name="右箭頭 28"/>
            <p:cNvSpPr>
              <a:spLocks noChangeArrowheads="1"/>
            </p:cNvSpPr>
            <p:nvPr/>
          </p:nvSpPr>
          <p:spPr bwMode="auto">
            <a:xfrm>
              <a:off x="1600200" y="4916997"/>
              <a:ext cx="340800" cy="224400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19" name="TextBox 29"/>
            <p:cNvSpPr txBox="1">
              <a:spLocks noChangeArrowheads="1"/>
            </p:cNvSpPr>
            <p:nvPr/>
          </p:nvSpPr>
          <p:spPr bwMode="auto">
            <a:xfrm>
              <a:off x="1964335" y="4835684"/>
              <a:ext cx="2256643" cy="348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高中</a:t>
              </a: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/</a:t>
              </a:r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綜高</a:t>
              </a: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(</a:t>
              </a:r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學術學程</a:t>
              </a: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)</a:t>
              </a:r>
              <a:endParaRPr lang="zh-CN" altLang="en-US" sz="2000" b="1" dirty="0">
                <a:solidFill>
                  <a:srgbClr val="FFFFFF"/>
                </a:solidFill>
                <a:ea typeface="微軟正黑體" pitchFamily="34" charset="-120"/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009775" y="3617913"/>
            <a:ext cx="1082675" cy="1276350"/>
            <a:chOff x="2345778" y="3633673"/>
            <a:chExt cx="941116" cy="1109660"/>
          </a:xfrm>
        </p:grpSpPr>
        <p:sp>
          <p:nvSpPr>
            <p:cNvPr id="12315" name="長方形 19"/>
            <p:cNvSpPr>
              <a:spLocks noChangeArrowheads="1"/>
            </p:cNvSpPr>
            <p:nvPr/>
          </p:nvSpPr>
          <p:spPr bwMode="auto">
            <a:xfrm>
              <a:off x="2389387" y="3633673"/>
              <a:ext cx="833993" cy="1109660"/>
            </a:xfrm>
            <a:prstGeom prst="rect">
              <a:avLst/>
            </a:prstGeom>
            <a:solidFill>
              <a:srgbClr val="FF007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16" name="TextBox 30"/>
            <p:cNvSpPr txBox="1">
              <a:spLocks noChangeArrowheads="1"/>
            </p:cNvSpPr>
            <p:nvPr/>
          </p:nvSpPr>
          <p:spPr bwMode="auto">
            <a:xfrm>
              <a:off x="2345778" y="3708737"/>
              <a:ext cx="941116" cy="1016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普通</a:t>
              </a:r>
              <a:r>
                <a:rPr lang="zh-TW" altLang="en-US" sz="1400" b="1">
                  <a:solidFill>
                    <a:srgbClr val="FFFFFF"/>
                  </a:solidFill>
                  <a:ea typeface="微軟正黑體" pitchFamily="34" charset="-120"/>
                </a:rPr>
                <a:t>型</a:t>
              </a:r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高中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綜合</a:t>
              </a:r>
              <a:r>
                <a:rPr lang="zh-TW" altLang="en-US" sz="1400" b="1">
                  <a:solidFill>
                    <a:srgbClr val="FFFFFF"/>
                  </a:solidFill>
                  <a:ea typeface="微軟正黑體" pitchFamily="34" charset="-120"/>
                </a:rPr>
                <a:t>型</a:t>
              </a:r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高中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(學術學程)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單科</a:t>
              </a:r>
              <a:r>
                <a:rPr lang="zh-TW" altLang="en-US" sz="1400" b="1">
                  <a:solidFill>
                    <a:srgbClr val="FFFFFF"/>
                  </a:solidFill>
                  <a:ea typeface="微軟正黑體" pitchFamily="34" charset="-120"/>
                </a:rPr>
                <a:t>型</a:t>
              </a:r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高中</a:t>
              </a:r>
            </a:p>
            <a:p>
              <a:pPr algn="ctr" eaLnBrk="1" hangingPunct="1"/>
              <a:endParaRPr lang="zh-CN" altLang="en-US" sz="1400" b="1">
                <a:solidFill>
                  <a:srgbClr val="FFFFFF"/>
                </a:solidFill>
                <a:ea typeface="微軟正黑體" pitchFamily="34" charset="-120"/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054350" y="3224213"/>
            <a:ext cx="958850" cy="1647825"/>
            <a:chOff x="3253796" y="3309679"/>
            <a:chExt cx="833993" cy="1433658"/>
          </a:xfrm>
        </p:grpSpPr>
        <p:sp>
          <p:nvSpPr>
            <p:cNvPr id="12313" name="長方形 20"/>
            <p:cNvSpPr>
              <a:spLocks noChangeArrowheads="1"/>
            </p:cNvSpPr>
            <p:nvPr/>
          </p:nvSpPr>
          <p:spPr bwMode="auto">
            <a:xfrm>
              <a:off x="3253796" y="3309679"/>
              <a:ext cx="833993" cy="1433658"/>
            </a:xfrm>
            <a:prstGeom prst="rect">
              <a:avLst/>
            </a:prstGeom>
            <a:solidFill>
              <a:srgbClr val="62C12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14" name="TextBox 31"/>
            <p:cNvSpPr txBox="1">
              <a:spLocks noChangeArrowheads="1"/>
            </p:cNvSpPr>
            <p:nvPr/>
          </p:nvSpPr>
          <p:spPr bwMode="auto">
            <a:xfrm>
              <a:off x="3270471" y="3708737"/>
              <a:ext cx="80021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一般大學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科技大學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技術學院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軍警校院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5160963" y="3246438"/>
            <a:ext cx="958850" cy="1647825"/>
            <a:chOff x="5085101" y="3309677"/>
            <a:chExt cx="833993" cy="1433658"/>
          </a:xfrm>
        </p:grpSpPr>
        <p:sp>
          <p:nvSpPr>
            <p:cNvPr id="12311" name="長方形 23"/>
            <p:cNvSpPr>
              <a:spLocks noChangeArrowheads="1"/>
            </p:cNvSpPr>
            <p:nvPr/>
          </p:nvSpPr>
          <p:spPr bwMode="auto">
            <a:xfrm>
              <a:off x="5085101" y="3309677"/>
              <a:ext cx="833993" cy="1433658"/>
            </a:xfrm>
            <a:prstGeom prst="rect">
              <a:avLst/>
            </a:prstGeom>
            <a:solidFill>
              <a:srgbClr val="62C12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12" name="TextBox 35"/>
            <p:cNvSpPr txBox="1">
              <a:spLocks noChangeArrowheads="1"/>
            </p:cNvSpPr>
            <p:nvPr/>
          </p:nvSpPr>
          <p:spPr bwMode="auto">
            <a:xfrm>
              <a:off x="5085101" y="3524071"/>
              <a:ext cx="80021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科技大學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技術學院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二專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一般大學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軍警校院</a:t>
              </a: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6096000" y="3617913"/>
            <a:ext cx="1108075" cy="1276350"/>
            <a:chOff x="5899142" y="3633672"/>
            <a:chExt cx="963605" cy="1109660"/>
          </a:xfrm>
        </p:grpSpPr>
        <p:sp>
          <p:nvSpPr>
            <p:cNvPr id="12309" name="長方形 22"/>
            <p:cNvSpPr>
              <a:spLocks noChangeArrowheads="1"/>
            </p:cNvSpPr>
            <p:nvPr/>
          </p:nvSpPr>
          <p:spPr bwMode="auto">
            <a:xfrm>
              <a:off x="5941299" y="3633672"/>
              <a:ext cx="833993" cy="1109660"/>
            </a:xfrm>
            <a:prstGeom prst="rect">
              <a:avLst/>
            </a:prstGeom>
            <a:solidFill>
              <a:srgbClr val="FF007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10" name="TextBox 36"/>
            <p:cNvSpPr txBox="1">
              <a:spLocks noChangeArrowheads="1"/>
            </p:cNvSpPr>
            <p:nvPr/>
          </p:nvSpPr>
          <p:spPr bwMode="auto">
            <a:xfrm>
              <a:off x="5899142" y="3665840"/>
              <a:ext cx="963605" cy="104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TW" altLang="en-US" sz="1200" b="1">
                  <a:solidFill>
                    <a:srgbClr val="FFFFFF"/>
                  </a:solidFill>
                  <a:ea typeface="微軟正黑體" pitchFamily="34" charset="-120"/>
                </a:rPr>
                <a:t>技術型</a:t>
              </a:r>
              <a:r>
                <a:rPr lang="zh-CN" altLang="en-US" sz="1200" b="1">
                  <a:solidFill>
                    <a:srgbClr val="FFFFFF"/>
                  </a:solidFill>
                  <a:ea typeface="微軟正黑體" pitchFamily="34" charset="-120"/>
                </a:rPr>
                <a:t>高</a:t>
              </a:r>
              <a:r>
                <a:rPr lang="zh-TW" altLang="en-US" sz="1200" b="1">
                  <a:solidFill>
                    <a:srgbClr val="FFFFFF"/>
                  </a:solidFill>
                  <a:ea typeface="微軟正黑體" pitchFamily="34" charset="-120"/>
                </a:rPr>
                <a:t>中</a:t>
              </a:r>
              <a:endParaRPr lang="zh-CN" altLang="en-US" sz="1200" b="1">
                <a:solidFill>
                  <a:srgbClr val="FFFFFF"/>
                </a:solidFill>
                <a:ea typeface="微軟正黑體" pitchFamily="34" charset="-120"/>
              </a:endParaRPr>
            </a:p>
            <a:p>
              <a:pPr algn="ctr" eaLnBrk="1" hangingPunct="1"/>
              <a:r>
                <a:rPr lang="zh-CN" altLang="en-US" sz="1200" b="1">
                  <a:solidFill>
                    <a:srgbClr val="FFFFFF"/>
                  </a:solidFill>
                  <a:ea typeface="微軟正黑體" pitchFamily="34" charset="-120"/>
                </a:rPr>
                <a:t>五專</a:t>
              </a:r>
            </a:p>
            <a:p>
              <a:pPr algn="ctr" eaLnBrk="1" hangingPunct="1"/>
              <a:r>
                <a:rPr lang="zh-CN" altLang="en-US" sz="1200" b="1">
                  <a:solidFill>
                    <a:srgbClr val="FFFFFF"/>
                  </a:solidFill>
                  <a:ea typeface="微軟正黑體" pitchFamily="34" charset="-120"/>
                </a:rPr>
                <a:t>綜合</a:t>
              </a:r>
              <a:r>
                <a:rPr lang="zh-TW" altLang="en-US" sz="1200" b="1">
                  <a:solidFill>
                    <a:srgbClr val="FFFFFF"/>
                  </a:solidFill>
                  <a:ea typeface="微軟正黑體" pitchFamily="34" charset="-120"/>
                </a:rPr>
                <a:t>型</a:t>
              </a:r>
              <a:r>
                <a:rPr lang="zh-CN" altLang="en-US" sz="1200" b="1">
                  <a:solidFill>
                    <a:srgbClr val="FFFFFF"/>
                  </a:solidFill>
                  <a:ea typeface="微軟正黑體" pitchFamily="34" charset="-120"/>
                </a:rPr>
                <a:t>高中</a:t>
              </a:r>
            </a:p>
            <a:p>
              <a:pPr algn="ctr" eaLnBrk="1" hangingPunct="1"/>
              <a:r>
                <a:rPr lang="zh-CN" altLang="en-US" sz="1200" b="1">
                  <a:solidFill>
                    <a:srgbClr val="FFFFFF"/>
                  </a:solidFill>
                  <a:ea typeface="微軟正黑體" pitchFamily="34" charset="-120"/>
                </a:rPr>
                <a:t>(專門學程)</a:t>
              </a:r>
            </a:p>
            <a:p>
              <a:pPr algn="ctr" eaLnBrk="1" hangingPunct="1"/>
              <a:r>
                <a:rPr lang="zh-CN" altLang="en-US" sz="1200" b="1">
                  <a:solidFill>
                    <a:srgbClr val="FFFFFF"/>
                  </a:solidFill>
                  <a:ea typeface="微軟正黑體" pitchFamily="34" charset="-120"/>
                </a:rPr>
                <a:t>實用技能學程</a:t>
              </a:r>
            </a:p>
            <a:p>
              <a:pPr algn="ctr" eaLnBrk="1" hangingPunct="1"/>
              <a:r>
                <a:rPr lang="zh-CN" altLang="en-US" sz="1200" b="1">
                  <a:solidFill>
                    <a:srgbClr val="FFFFFF"/>
                  </a:solidFill>
                  <a:ea typeface="微軟正黑體" pitchFamily="34" charset="-120"/>
                </a:rPr>
                <a:t>建教合作班</a:t>
              </a: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7113588" y="4240213"/>
            <a:ext cx="1004887" cy="654050"/>
            <a:chOff x="6775292" y="4173672"/>
            <a:chExt cx="874346" cy="569665"/>
          </a:xfrm>
        </p:grpSpPr>
        <p:sp>
          <p:nvSpPr>
            <p:cNvPr id="12307" name="長方形 21"/>
            <p:cNvSpPr>
              <a:spLocks noChangeArrowheads="1"/>
            </p:cNvSpPr>
            <p:nvPr/>
          </p:nvSpPr>
          <p:spPr bwMode="auto">
            <a:xfrm>
              <a:off x="6797491" y="4173672"/>
              <a:ext cx="833992" cy="569665"/>
            </a:xfrm>
            <a:prstGeom prst="rect">
              <a:avLst/>
            </a:prstGeom>
            <a:solidFill>
              <a:srgbClr val="B566C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08" name="TextBox 37"/>
            <p:cNvSpPr txBox="1">
              <a:spLocks noChangeArrowheads="1"/>
            </p:cNvSpPr>
            <p:nvPr/>
          </p:nvSpPr>
          <p:spPr bwMode="auto">
            <a:xfrm>
              <a:off x="6775292" y="4343400"/>
              <a:ext cx="874346" cy="294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ea typeface="微軟正黑體" pitchFamily="34" charset="-120"/>
                </a:rPr>
                <a:t>國中畢業</a:t>
              </a:r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4598988" y="4957763"/>
            <a:ext cx="3681412" cy="530225"/>
            <a:chOff x="4583490" y="4798367"/>
            <a:chExt cx="3200400" cy="461665"/>
          </a:xfrm>
        </p:grpSpPr>
        <p:sp>
          <p:nvSpPr>
            <p:cNvPr id="12304" name="長方形 16"/>
            <p:cNvSpPr>
              <a:spLocks noChangeArrowheads="1"/>
            </p:cNvSpPr>
            <p:nvPr/>
          </p:nvSpPr>
          <p:spPr bwMode="auto">
            <a:xfrm>
              <a:off x="4583490" y="4798367"/>
              <a:ext cx="3200400" cy="461665"/>
            </a:xfrm>
            <a:prstGeom prst="rect">
              <a:avLst/>
            </a:prstGeom>
            <a:solidFill>
              <a:srgbClr val="00A0D5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05" name="右箭頭 38"/>
            <p:cNvSpPr>
              <a:spLocks noChangeArrowheads="1"/>
            </p:cNvSpPr>
            <p:nvPr/>
          </p:nvSpPr>
          <p:spPr bwMode="auto">
            <a:xfrm rot="10800000">
              <a:off x="7248022" y="4916997"/>
              <a:ext cx="340800" cy="224400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06" name="TextBox 39"/>
            <p:cNvSpPr txBox="1">
              <a:spLocks noChangeArrowheads="1"/>
            </p:cNvSpPr>
            <p:nvPr/>
          </p:nvSpPr>
          <p:spPr bwMode="auto">
            <a:xfrm>
              <a:off x="5072038" y="4844518"/>
              <a:ext cx="2134290" cy="34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技高</a:t>
              </a: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/</a:t>
              </a:r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綜高</a:t>
              </a: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(</a:t>
              </a:r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專門學程</a:t>
              </a: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)</a:t>
              </a:r>
              <a:endParaRPr lang="zh-CN" altLang="en-US" sz="2000" b="1" dirty="0">
                <a:solidFill>
                  <a:srgbClr val="FFFFFF"/>
                </a:solidFill>
                <a:ea typeface="微軟正黑體" pitchFamily="34" charset="-120"/>
              </a:endParaRP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3560763" y="1981200"/>
            <a:ext cx="2044700" cy="2913063"/>
            <a:chOff x="3694293" y="2209800"/>
            <a:chExt cx="1778393" cy="2533535"/>
          </a:xfrm>
        </p:grpSpPr>
        <p:sp>
          <p:nvSpPr>
            <p:cNvPr id="12301" name="上箭頭 24"/>
            <p:cNvSpPr>
              <a:spLocks noChangeArrowheads="1"/>
            </p:cNvSpPr>
            <p:nvPr/>
          </p:nvSpPr>
          <p:spPr bwMode="auto">
            <a:xfrm>
              <a:off x="3694293" y="2209800"/>
              <a:ext cx="1778393" cy="2533535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02" name="TextBox 33"/>
            <p:cNvSpPr txBox="1">
              <a:spLocks noChangeArrowheads="1"/>
            </p:cNvSpPr>
            <p:nvPr/>
          </p:nvSpPr>
          <p:spPr bwMode="auto">
            <a:xfrm>
              <a:off x="4183380" y="3708737"/>
              <a:ext cx="80021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ea typeface="微軟正黑體" pitchFamily="34" charset="-120"/>
                </a:rPr>
                <a:t>科技大學</a:t>
              </a:r>
            </a:p>
            <a:p>
              <a:pPr algn="ctr" eaLnBrk="1" hangingPunct="1"/>
              <a:r>
                <a:rPr lang="zh-CN" altLang="en-US" sz="1400" b="1">
                  <a:ea typeface="微軟正黑體" pitchFamily="34" charset="-120"/>
                </a:rPr>
                <a:t>技術學院</a:t>
              </a:r>
            </a:p>
            <a:p>
              <a:pPr algn="ctr" eaLnBrk="1" hangingPunct="1"/>
              <a:r>
                <a:rPr lang="zh-CN" altLang="en-US" sz="1400" b="1">
                  <a:ea typeface="微軟正黑體" pitchFamily="34" charset="-120"/>
                </a:rPr>
                <a:t>一般大學</a:t>
              </a:r>
            </a:p>
          </p:txBody>
        </p:sp>
        <p:sp>
          <p:nvSpPr>
            <p:cNvPr id="12303" name="TextBox 34"/>
            <p:cNvSpPr txBox="1">
              <a:spLocks noChangeArrowheads="1"/>
            </p:cNvSpPr>
            <p:nvPr/>
          </p:nvSpPr>
          <p:spPr bwMode="auto">
            <a:xfrm>
              <a:off x="4260324" y="2667000"/>
              <a:ext cx="6463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rgbClr val="FF0000"/>
                  </a:solidFill>
                  <a:ea typeface="微軟正黑體" pitchFamily="34" charset="-120"/>
                </a:rPr>
                <a:t>博士班</a:t>
              </a:r>
            </a:p>
            <a:p>
              <a:pPr eaLnBrk="1" hangingPunct="1"/>
              <a:r>
                <a:rPr lang="zh-CN" altLang="en-US" sz="1400" b="1">
                  <a:solidFill>
                    <a:srgbClr val="FF0000"/>
                  </a:solidFill>
                  <a:ea typeface="微軟正黑體" pitchFamily="34" charset="-120"/>
                </a:rPr>
                <a:t>碩士班</a:t>
              </a:r>
            </a:p>
          </p:txBody>
        </p:sp>
      </p:grpSp>
      <p:sp>
        <p:nvSpPr>
          <p:cNvPr id="123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4484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38F0990-EE87-4963-9B86-833FDE4992AC}" type="slidenum">
              <a:rPr lang="zh-CN" altLang="en-US"/>
              <a:pPr/>
              <a:t>34</a:t>
            </a:fld>
            <a:endParaRPr lang="en-US" altLang="zh-CN"/>
          </a:p>
        </p:txBody>
      </p:sp>
      <p:sp>
        <p:nvSpPr>
          <p:cNvPr id="34" name="矩形 10"/>
          <p:cNvSpPr>
            <a:spLocks noChangeArrowheads="1"/>
          </p:cNvSpPr>
          <p:nvPr/>
        </p:nvSpPr>
        <p:spPr bwMode="auto">
          <a:xfrm>
            <a:off x="1071538" y="428604"/>
            <a:ext cx="6853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條條大路通羅馬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殊途而同歸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矩形 10"/>
          <p:cNvSpPr>
            <a:spLocks noChangeArrowheads="1"/>
          </p:cNvSpPr>
          <p:nvPr/>
        </p:nvSpPr>
        <p:spPr bwMode="auto">
          <a:xfrm>
            <a:off x="2268538" y="5661025"/>
            <a:ext cx="445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國中畢業生升學進路階梯圖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箭號: 向右 11">
            <a:extLst>
              <a:ext uri="{FF2B5EF4-FFF2-40B4-BE49-F238E27FC236}">
                <a16:creationId xmlns="" xmlns:a16="http://schemas.microsoft.com/office/drawing/2014/main" id="{96B2873D-FC1B-441C-89B3-1D5C27C5EFED}"/>
              </a:ext>
            </a:extLst>
          </p:cNvPr>
          <p:cNvSpPr/>
          <p:nvPr/>
        </p:nvSpPr>
        <p:spPr>
          <a:xfrm rot="-2700000">
            <a:off x="1955301" y="2094785"/>
            <a:ext cx="1721247" cy="924090"/>
          </a:xfrm>
          <a:prstGeom prst="rightArrow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普通教育</a:t>
            </a:r>
          </a:p>
        </p:txBody>
      </p:sp>
      <p:sp>
        <p:nvSpPr>
          <p:cNvPr id="37" name="箭號: 向右 36">
            <a:extLst>
              <a:ext uri="{FF2B5EF4-FFF2-40B4-BE49-F238E27FC236}">
                <a16:creationId xmlns="" xmlns:a16="http://schemas.microsoft.com/office/drawing/2014/main" id="{C31A9232-DB8A-4D8B-BF3A-27758DB516A8}"/>
              </a:ext>
            </a:extLst>
          </p:cNvPr>
          <p:cNvSpPr/>
          <p:nvPr/>
        </p:nvSpPr>
        <p:spPr>
          <a:xfrm rot="-8100000">
            <a:off x="5579070" y="2121784"/>
            <a:ext cx="1721247" cy="924090"/>
          </a:xfrm>
          <a:prstGeom prst="rightArrow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技職教育</a:t>
            </a:r>
          </a:p>
        </p:txBody>
      </p:sp>
    </p:spTree>
    <p:extLst>
      <p:ext uri="{BB962C8B-B14F-4D97-AF65-F5344CB8AC3E}">
        <p14:creationId xmlns:p14="http://schemas.microsoft.com/office/powerpoint/2010/main" val="1398311611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11980" y="1851451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學校類型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比較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7644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711186" y="4221085"/>
            <a:ext cx="7721629" cy="2143127"/>
            <a:chOff x="711186" y="4221085"/>
            <a:chExt cx="7721629" cy="2143127"/>
          </a:xfrm>
        </p:grpSpPr>
        <p:pic>
          <p:nvPicPr>
            <p:cNvPr id="13" name="圖片 12">
              <a:extLst>
                <a:ext uri="{FF2B5EF4-FFF2-40B4-BE49-F238E27FC236}">
                  <a16:creationId xmlns="" xmlns:a16="http://schemas.microsoft.com/office/drawing/2014/main" id="{676A364C-E5B4-4EB9-8E4F-5C2D144DA1D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86" y="4221085"/>
              <a:ext cx="2571750" cy="2143125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="" xmlns:a16="http://schemas.microsoft.com/office/drawing/2014/main" id="{EC1EC678-961D-4723-B047-F5479259806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36" y="4221086"/>
              <a:ext cx="2571750" cy="2143125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="" xmlns:a16="http://schemas.microsoft.com/office/drawing/2014/main" id="{6B6F9543-DB1B-4D6E-95B3-3EE62D24618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65" y="4221087"/>
              <a:ext cx="2571750" cy="2143125"/>
            </a:xfrm>
            <a:prstGeom prst="rect">
              <a:avLst/>
            </a:prstGeom>
          </p:spPr>
        </p:pic>
      </p:grpSp>
      <p:sp>
        <p:nvSpPr>
          <p:cNvPr id="1333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DAE1B5F-BE96-4855-AA85-3CBFC75E0218}" type="slidenum">
              <a:rPr lang="zh-CN" altLang="en-US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/>
              <a:t>36</a:t>
            </a:fld>
            <a:endParaRPr lang="en-US" altLang="zh-CN" sz="16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7158" y="500042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高中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和</a:t>
            </a:r>
            <a:r>
              <a:rPr lang="zh-TW" altLang="en-US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高職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有什麼不同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40519" y="1628800"/>
            <a:ext cx="5256584" cy="417037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152400" indent="-152400" algn="ctr">
              <a:spcBef>
                <a:spcPts val="1200"/>
              </a:spcBef>
              <a:spcAft>
                <a:spcPts val="0"/>
              </a:spcAft>
            </a:pPr>
            <a:r>
              <a:rPr lang="en-US" altLang="zh-TW" sz="4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4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學習的內涵</a:t>
            </a:r>
            <a:r>
              <a:rPr lang="zh-TW" altLang="zh-TW" sz="4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不同</a:t>
            </a:r>
            <a:endParaRPr lang="en-US" altLang="zh-TW" sz="4800" b="1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52400" indent="-152400" algn="ctr">
              <a:spcBef>
                <a:spcPts val="600"/>
              </a:spcBef>
              <a:spcAft>
                <a:spcPts val="0"/>
              </a:spcAft>
            </a:pPr>
            <a:r>
              <a:rPr lang="en-US" altLang="zh-TW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一般科目的內容不同</a:t>
            </a:r>
            <a:endParaRPr lang="en-US" altLang="zh-TW" sz="36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52400" indent="-152400" algn="ctr">
              <a:spcBef>
                <a:spcPts val="600"/>
              </a:spcBef>
              <a:spcAft>
                <a:spcPts val="0"/>
              </a:spcAft>
            </a:pPr>
            <a:r>
              <a:rPr lang="en-US" altLang="zh-TW" sz="4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4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學習的方式不同</a:t>
            </a:r>
            <a:endParaRPr lang="en-US" altLang="zh-TW" sz="48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52400" indent="-152400" algn="ctr">
              <a:spcBef>
                <a:spcPts val="600"/>
              </a:spcBef>
              <a:spcAft>
                <a:spcPts val="0"/>
              </a:spcAft>
            </a:pPr>
            <a:r>
              <a:rPr lang="en-US" altLang="zh-TW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學習的環境不同</a:t>
            </a:r>
            <a:endParaRPr lang="en-US" altLang="zh-TW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52400" indent="-152400" algn="ctr">
              <a:spcBef>
                <a:spcPts val="600"/>
              </a:spcBef>
              <a:spcAft>
                <a:spcPts val="0"/>
              </a:spcAft>
            </a:pPr>
            <a:r>
              <a:rPr lang="en-US" altLang="zh-TW" sz="4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4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激勵的方法不同</a:t>
            </a:r>
          </a:p>
        </p:txBody>
      </p:sp>
    </p:spTree>
    <p:extLst>
      <p:ext uri="{BB962C8B-B14F-4D97-AF65-F5344CB8AC3E}">
        <p14:creationId xmlns:p14="http://schemas.microsoft.com/office/powerpoint/2010/main" val="37179879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57158" y="500042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高中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和</a:t>
            </a:r>
            <a:r>
              <a:rPr lang="zh-TW" altLang="en-US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高職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有什麼不同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2743200" cy="2057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2743200" cy="20574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10035"/>
            <a:ext cx="2743200" cy="20574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10035"/>
            <a:ext cx="2743200" cy="20574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33414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6972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711186" y="4221085"/>
            <a:ext cx="7721629" cy="2143127"/>
            <a:chOff x="711186" y="4221085"/>
            <a:chExt cx="7721629" cy="2143127"/>
          </a:xfrm>
        </p:grpSpPr>
        <p:pic>
          <p:nvPicPr>
            <p:cNvPr id="13" name="圖片 12">
              <a:extLst>
                <a:ext uri="{FF2B5EF4-FFF2-40B4-BE49-F238E27FC236}">
                  <a16:creationId xmlns="" xmlns:a16="http://schemas.microsoft.com/office/drawing/2014/main" id="{676A364C-E5B4-4EB9-8E4F-5C2D144DA1D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86" y="4221085"/>
              <a:ext cx="2571750" cy="2143125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="" xmlns:a16="http://schemas.microsoft.com/office/drawing/2014/main" id="{EC1EC678-961D-4723-B047-F5479259806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36" y="4221086"/>
              <a:ext cx="2571750" cy="2143125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="" xmlns:a16="http://schemas.microsoft.com/office/drawing/2014/main" id="{6B6F9543-DB1B-4D6E-95B3-3EE62D24618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65" y="4221087"/>
              <a:ext cx="2571750" cy="2143125"/>
            </a:xfrm>
            <a:prstGeom prst="rect">
              <a:avLst/>
            </a:prstGeom>
          </p:spPr>
        </p:pic>
      </p:grpSp>
      <p:sp>
        <p:nvSpPr>
          <p:cNvPr id="1333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DAE1B5F-BE96-4855-AA85-3CBFC75E0218}" type="slidenum">
              <a:rPr lang="zh-CN" altLang="en-US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/>
              <a:t>38</a:t>
            </a:fld>
            <a:endParaRPr lang="en-US" altLang="zh-CN" sz="16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7158" y="500042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高職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和</a:t>
            </a:r>
            <a:r>
              <a:rPr lang="zh-TW" altLang="en-US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五專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有什麼不同</a:t>
            </a:r>
          </a:p>
        </p:txBody>
      </p:sp>
      <p:sp>
        <p:nvSpPr>
          <p:cNvPr id="2" name="矩形 1"/>
          <p:cNvSpPr/>
          <p:nvPr/>
        </p:nvSpPr>
        <p:spPr>
          <a:xfrm>
            <a:off x="1940519" y="2348880"/>
            <a:ext cx="5256584" cy="172354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152400" indent="-152400" algn="ctr">
              <a:spcBef>
                <a:spcPts val="1200"/>
              </a:spcBef>
              <a:spcAft>
                <a:spcPts val="0"/>
              </a:spcAft>
            </a:pPr>
            <a:r>
              <a:rPr lang="en-US" altLang="zh-TW" sz="4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4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zh-TW" sz="4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</a:t>
            </a:r>
            <a:r>
              <a:rPr lang="zh-TW" altLang="zh-TW" sz="4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科不同</a:t>
            </a:r>
            <a:endParaRPr lang="en-US" altLang="zh-TW" sz="4800" b="1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52400" indent="-152400" algn="ctr">
              <a:spcBef>
                <a:spcPts val="1200"/>
              </a:spcBef>
              <a:spcAft>
                <a:spcPts val="0"/>
              </a:spcAft>
            </a:pP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管理不同</a:t>
            </a:r>
            <a:endParaRPr lang="zh-TW" altLang="zh-TW" sz="48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371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500042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高職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和</a:t>
            </a:r>
            <a:r>
              <a:rPr lang="zh-TW" altLang="en-US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五專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有什麼不同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2" y="2348880"/>
            <a:ext cx="3429000" cy="25717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8938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Ctr="1"/>
          <a:lstStyle/>
          <a:p>
            <a:pPr lvl="0" algn="ctr"/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宣講主題</a:t>
            </a:r>
            <a:endParaRPr lang="zh-TW" altLang="en-US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8800"/>
            <a:ext cx="4572000" cy="3429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7237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55170" y="1482120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高職</a:t>
            </a: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vs.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</a:t>
            </a:r>
            <a:endParaRPr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vs.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綜合高中</a:t>
            </a:r>
          </a:p>
        </p:txBody>
      </p:sp>
    </p:spTree>
    <p:extLst>
      <p:ext uri="{BB962C8B-B14F-4D97-AF65-F5344CB8AC3E}">
        <p14:creationId xmlns:p14="http://schemas.microsoft.com/office/powerpoint/2010/main" val="417897317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376835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539750" y="1889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高職、五專與綜合高中之不同</a:t>
            </a:r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539750" y="908050"/>
            <a:ext cx="8089900" cy="1508105"/>
          </a:xfrm>
          <a:prstGeom prst="rect">
            <a:avLst/>
          </a:prstGeom>
          <a:solidFill>
            <a:srgbClr val="CCFFFF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u"/>
              <a:defRPr/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高職</a:t>
            </a:r>
            <a:endParaRPr lang="en-US" altLang="zh-TW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修業年限</a:t>
            </a:r>
            <a:r>
              <a:rPr lang="en-US" altLang="zh-TW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，以培養基層技術人才為目的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學歷，畢業後升學可銜接四技科大或二專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教授</a:t>
            </a:r>
            <a:r>
              <a:rPr lang="zh-TW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基礎專業知能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，培養學生繼續學習的志趣與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能力</a:t>
            </a:r>
            <a:endParaRPr lang="zh-TW" altLang="en-US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539750" y="2416155"/>
            <a:ext cx="8089900" cy="2431435"/>
          </a:xfrm>
          <a:prstGeom prst="rect">
            <a:avLst/>
          </a:prstGeom>
          <a:solidFill>
            <a:srgbClr val="CCFFFF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u"/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</a:t>
            </a:r>
            <a:endParaRPr lang="en-US" altLang="zh-TW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修業年限</a:t>
            </a:r>
            <a:r>
              <a:rPr lang="en-US" altLang="zh-TW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，以培養中級技術人才為目的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專科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學歷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副學士學位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，畢業後升學可銜接二技、插大或直接報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考研究所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類科多元適性、大學設備師資、鼓勵考取證照、重視專題製作、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落實校外實習、多元進路發展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私立學校為主，</a:t>
            </a:r>
            <a:r>
              <a:rPr lang="zh-TW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公立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學校較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少</a:t>
            </a:r>
            <a:endParaRPr lang="zh-TW" altLang="en-US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539750" y="4847590"/>
            <a:ext cx="8089900" cy="1815882"/>
          </a:xfrm>
          <a:prstGeom prst="rect">
            <a:avLst/>
          </a:prstGeom>
          <a:solidFill>
            <a:srgbClr val="CCFFFF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u"/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綜合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專門學程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algn="just">
              <a:defRPr/>
            </a:pP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專業課程修業期間</a:t>
            </a:r>
            <a:r>
              <a:rPr lang="en-US" altLang="zh-TW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，提供學生多樣的選擇機會，透過課程的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</a:t>
            </a:r>
            <a:r>
              <a:rPr lang="zh-TW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選修與試探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，協助學生作適切的生涯發展和決定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兼有高中生和高職生的身分，可依個人志趣往普通教育或技職教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育進路繼續發展</a:t>
            </a:r>
          </a:p>
        </p:txBody>
      </p:sp>
    </p:spTree>
    <p:extLst>
      <p:ext uri="{BB962C8B-B14F-4D97-AF65-F5344CB8AC3E}">
        <p14:creationId xmlns:p14="http://schemas.microsoft.com/office/powerpoint/2010/main" val="147192770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 GRE-006拷貝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820" y="1700808"/>
            <a:ext cx="7705725" cy="4214842"/>
          </a:xfrm>
          <a:prstGeom prst="rect">
            <a:avLst/>
          </a:prstGeom>
          <a:solidFill>
            <a:srgbClr val="CCFFFF"/>
          </a:solidFill>
          <a:ln w="25400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2" name="矩形 10"/>
          <p:cNvSpPr>
            <a:spLocks noChangeArrowheads="1"/>
          </p:cNvSpPr>
          <p:nvPr/>
        </p:nvSpPr>
        <p:spPr bwMode="auto">
          <a:xfrm>
            <a:off x="1062783" y="1700808"/>
            <a:ext cx="71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TW" altLang="en-US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打開視野，試探不同的學習方式；</a:t>
            </a:r>
            <a:endParaRPr lang="en-US" altLang="zh-TW" sz="48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just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認識自己，也認識未來工作世界，</a:t>
            </a:r>
            <a:endParaRPr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just">
              <a:defRPr/>
            </a:pPr>
            <a:r>
              <a:rPr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進而幫自己的未來找方向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85852" y="571480"/>
            <a:ext cx="66976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國中階段學習的重點</a:t>
            </a:r>
          </a:p>
        </p:txBody>
      </p:sp>
    </p:spTree>
    <p:extLst>
      <p:ext uri="{BB962C8B-B14F-4D97-AF65-F5344CB8AC3E}">
        <p14:creationId xmlns:p14="http://schemas.microsoft.com/office/powerpoint/2010/main" val="85452617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 GRE-006拷貝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498133"/>
            <a:ext cx="8064896" cy="488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2" name="矩形 10"/>
          <p:cNvSpPr>
            <a:spLocks noChangeArrowheads="1"/>
          </p:cNvSpPr>
          <p:nvPr/>
        </p:nvSpPr>
        <p:spPr bwMode="auto">
          <a:xfrm>
            <a:off x="539552" y="1498133"/>
            <a:ext cx="7921625" cy="4724370"/>
          </a:xfrm>
          <a:prstGeom prst="rect">
            <a:avLst/>
          </a:prstGeom>
          <a:solidFill>
            <a:srgbClr val="CCFFFF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好的學校可以提供你多元的選課內容，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just">
              <a:defRPr/>
            </a:pP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挑喜歡的科系會讓你認真學習，而且有成就感；</a:t>
            </a:r>
            <a:endParaRPr lang="en-US" altLang="zh-TW" sz="44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ts val="600"/>
              </a:spcBef>
              <a:defRPr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所以，選擇你</a:t>
            </a:r>
            <a:r>
              <a:rPr lang="zh-TW" altLang="en-US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喜歡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的科系，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just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會比選擇</a:t>
            </a:r>
            <a:r>
              <a:rPr lang="zh-TW" altLang="en-US" sz="6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熱門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的科系來得重要</a:t>
            </a:r>
          </a:p>
        </p:txBody>
      </p:sp>
      <p:sp>
        <p:nvSpPr>
          <p:cNvPr id="5" name="矩形 10">
            <a:extLst>
              <a:ext uri="{FF2B5EF4-FFF2-40B4-BE49-F238E27FC236}">
                <a16:creationId xmlns:a16="http://schemas.microsoft.com/office/drawing/2014/main" xmlns="" id="{EC29E85C-53CB-49E3-81B6-B3332B71B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10" y="404664"/>
            <a:ext cx="7921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選</a:t>
            </a:r>
            <a:r>
              <a:rPr lang="zh-TW" altLang="en-US" sz="5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校</a:t>
            </a:r>
            <a:r>
              <a:rPr lang="zh-TW" altLang="en-US" sz="54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好？選</a:t>
            </a:r>
            <a:r>
              <a:rPr lang="zh-TW" altLang="en-US" sz="5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系</a:t>
            </a:r>
            <a:r>
              <a:rPr lang="zh-TW" altLang="en-US" sz="54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好？</a:t>
            </a:r>
          </a:p>
        </p:txBody>
      </p:sp>
    </p:spTree>
    <p:extLst>
      <p:ext uri="{BB962C8B-B14F-4D97-AF65-F5344CB8AC3E}">
        <p14:creationId xmlns:p14="http://schemas.microsoft.com/office/powerpoint/2010/main" val="6728745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172325" cy="5743575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205059" y="2623483"/>
            <a:ext cx="5882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叁</a:t>
            </a:r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、基</a:t>
            </a:r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北區</a:t>
            </a:r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 algn="ctr"/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適</a:t>
            </a:r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性</a:t>
            </a:r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入學</a:t>
            </a:r>
            <a:endParaRPr lang="zh-TW" altLang="en-US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7137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11980" y="1851451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國中教育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會考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9624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為什麼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要考國中教育會考</a:t>
            </a: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601663" y="1600200"/>
            <a:ext cx="8074025" cy="4725186"/>
          </a:xfrm>
          <a:solidFill>
            <a:srgbClr val="FFCCFF"/>
          </a:solidFill>
          <a:ln w="25400">
            <a:solidFill>
              <a:srgbClr val="0080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學生</a:t>
            </a:r>
            <a:r>
              <a:rPr lang="zh-TW" altLang="en-US" sz="2800" b="1" dirty="0">
                <a:solidFill>
                  <a:srgbClr val="660033"/>
                </a:solidFill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了解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自己的學力水準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，並為下一學習階段作</a:t>
            </a:r>
            <a:r>
              <a:rPr lang="zh-TW" altLang="zh-TW" sz="2800" dirty="0" smtClean="0">
                <a:latin typeface="+mn-ea"/>
                <a:ea typeface="+mn-ea"/>
                <a:cs typeface="Times New Roman" panose="02020603050405020304" pitchFamily="18" charset="0"/>
              </a:rPr>
              <a:t>準備</a:t>
            </a:r>
            <a:endParaRPr lang="en-US" altLang="zh-TW" sz="2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國中</a:t>
            </a:r>
            <a:r>
              <a:rPr lang="zh-TW" altLang="en-US" sz="2800" b="1" dirty="0">
                <a:solidFill>
                  <a:srgbClr val="660033"/>
                </a:solidFill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參酌教育會考評量結果，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了解學生學力水準，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提供升學選擇之建議，輔導學生適性</a:t>
            </a:r>
            <a:r>
              <a:rPr lang="zh-TW" altLang="zh-TW" sz="2800" dirty="0" smtClean="0">
                <a:latin typeface="+mn-ea"/>
                <a:ea typeface="+mn-ea"/>
                <a:cs typeface="Times New Roman" panose="02020603050405020304" pitchFamily="18" charset="0"/>
              </a:rPr>
              <a:t>入學</a:t>
            </a:r>
            <a:endParaRPr lang="en-US" altLang="zh-TW" sz="2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高中</a:t>
            </a:r>
            <a:r>
              <a:rPr lang="zh-TW" alt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、高職</a:t>
            </a:r>
            <a:r>
              <a:rPr lang="zh-TW" alt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及五專</a:t>
            </a:r>
            <a:r>
              <a:rPr lang="zh-TW" altLang="en-US" sz="2800" b="1" dirty="0">
                <a:solidFill>
                  <a:srgbClr val="660033"/>
                </a:solidFill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了解學生學力水準，</a:t>
            </a:r>
            <a:r>
              <a:rPr lang="zh-TW" altLang="en-US" sz="2800" dirty="0" smtClean="0">
                <a:latin typeface="+mn-ea"/>
                <a:ea typeface="+mn-ea"/>
                <a:cs typeface="Times New Roman" panose="02020603050405020304" pitchFamily="18" charset="0"/>
              </a:rPr>
              <a:t>作為新</a:t>
            </a:r>
            <a:r>
              <a:rPr lang="zh-TW" altLang="zh-TW" sz="2800" dirty="0" smtClean="0">
                <a:latin typeface="+mn-ea"/>
                <a:ea typeface="+mn-ea"/>
                <a:cs typeface="Times New Roman" panose="02020603050405020304" pitchFamily="18" charset="0"/>
              </a:rPr>
              <a:t>生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學習輔導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的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參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考</a:t>
            </a:r>
            <a:r>
              <a:rPr lang="zh-TW" altLang="en-US" sz="2800" dirty="0" smtClean="0">
                <a:latin typeface="+mn-ea"/>
                <a:ea typeface="+mn-ea"/>
                <a:cs typeface="Times New Roman" panose="02020603050405020304" pitchFamily="18" charset="0"/>
              </a:rPr>
              <a:t>依據</a:t>
            </a:r>
            <a:endParaRPr lang="zh-TW" altLang="zh-TW" sz="2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zh-TW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教育主管機關</a:t>
            </a:r>
            <a:r>
              <a:rPr lang="zh-TW" altLang="en-US" sz="2800" b="1" dirty="0">
                <a:solidFill>
                  <a:srgbClr val="660033"/>
                </a:solidFill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追蹤及瞭解歷年國中畢業生學力狀況，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進行適當地補強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確保學生學力</a:t>
            </a:r>
            <a:r>
              <a:rPr lang="zh-TW" altLang="zh-TW" sz="2800" dirty="0" smtClean="0">
                <a:latin typeface="+mn-ea"/>
                <a:ea typeface="+mn-ea"/>
                <a:cs typeface="Times New Roman" panose="02020603050405020304" pitchFamily="18" charset="0"/>
              </a:rPr>
              <a:t>品質</a:t>
            </a:r>
            <a:endParaRPr lang="en-US" altLang="zh-TW" sz="2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zh-TW" alt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社會大眾：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瞭解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應屆國中畢業生學力</a:t>
            </a:r>
            <a:r>
              <a:rPr lang="zh-TW" altLang="zh-TW" sz="2800" dirty="0" smtClean="0">
                <a:latin typeface="+mn-ea"/>
                <a:ea typeface="+mn-ea"/>
                <a:cs typeface="Times New Roman" panose="02020603050405020304" pitchFamily="18" charset="0"/>
              </a:rPr>
              <a:t>表現</a:t>
            </a:r>
            <a:endParaRPr lang="en-US" altLang="zh-TW" sz="28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2696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國中教育會考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考什麼</a:t>
            </a:r>
          </a:p>
        </p:txBody>
      </p:sp>
      <p:graphicFrame>
        <p:nvGraphicFramePr>
          <p:cNvPr id="4" name="表格 10">
            <a:extLst>
              <a:ext uri="{FF2B5EF4-FFF2-40B4-BE49-F238E27FC236}">
                <a16:creationId xmlns:a16="http://schemas.microsoft.com/office/drawing/2014/main" xmlns="" id="{3B1F56FB-171D-4D4C-9D26-2BBA3F35294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1250" y="1484784"/>
          <a:ext cx="6901908" cy="451560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402180">
                  <a:extLst>
                    <a:ext uri="{9D8B030D-6E8A-4147-A177-3AD203B41FA5}">
                      <a16:colId xmlns:a16="http://schemas.microsoft.com/office/drawing/2014/main" xmlns="" val="778406016"/>
                    </a:ext>
                  </a:extLst>
                </a:gridCol>
                <a:gridCol w="5499728">
                  <a:extLst>
                    <a:ext uri="{9D8B030D-6E8A-4147-A177-3AD203B41FA5}">
                      <a16:colId xmlns:a16="http://schemas.microsoft.com/office/drawing/2014/main" xmlns="" val="214997133"/>
                    </a:ext>
                  </a:extLst>
                </a:gridCol>
              </a:tblGrid>
              <a:tr h="415604"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120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考科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命題依據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9780552"/>
                  </a:ext>
                </a:extLst>
              </a:tr>
              <a:tr h="627223"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國　文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「十二年國民基本教育課程綱要」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  <a:p>
                      <a:pPr lvl="0"/>
                      <a:r>
                        <a:rPr lang="zh-TW" alt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語文領域</a:t>
                      </a:r>
                      <a:r>
                        <a:rPr 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-</a:t>
                      </a:r>
                      <a:r>
                        <a:rPr lang="zh-TW" sz="1800" b="1" kern="0" dirty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國語文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1800" b="1" kern="0" dirty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第四學習階段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學習表現及學習內容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8251520"/>
                  </a:ext>
                </a:extLst>
              </a:tr>
              <a:tr h="927624"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英　語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「十二年國民基本教育課程綱要」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  <a:p>
                      <a:pPr lvl="0"/>
                      <a:r>
                        <a:rPr lang="zh-TW" alt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語文領域</a:t>
                      </a:r>
                      <a:r>
                        <a:rPr 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-</a:t>
                      </a:r>
                      <a:r>
                        <a:rPr lang="zh-TW" altLang="en-US" sz="1800" b="1" kern="0" dirty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英語文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第四學習階段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學習表現及學習內容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  <a:p>
                      <a:pPr marL="182880" lvl="0"/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最基本之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1,200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字詞參見課綱附錄五：表一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)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4977172"/>
                  </a:ext>
                </a:extLst>
              </a:tr>
              <a:tr h="627223"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數　學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「十二年國民基本教育課程綱要」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  <a:p>
                      <a:pPr lvl="0"/>
                      <a:r>
                        <a:rPr lang="zh-TW" alt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數學領域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第四學習階段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學習表現及學習內容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8127703"/>
                  </a:ext>
                </a:extLst>
              </a:tr>
              <a:tr h="627223"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社　會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「十二年國民基本教育課程綱要」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  <a:p>
                      <a:pPr lvl="0"/>
                      <a:r>
                        <a:rPr lang="zh-TW" alt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社會領域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第四學習階段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學習表現及學習內容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5344460"/>
                  </a:ext>
                </a:extLst>
              </a:tr>
              <a:tr h="627988"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自　然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「十二年國民基本教育課程綱要」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  <a:p>
                      <a:pPr lvl="0"/>
                      <a:r>
                        <a:rPr lang="zh-TW" alt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自然科學領域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第四學習階段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學習表現及學習內容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0486294"/>
                  </a:ext>
                </a:extLst>
              </a:tr>
              <a:tr h="662723"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寫作測驗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「十二年國民基本教育課程綱要」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  <a:p>
                      <a:pPr lvl="0"/>
                      <a:r>
                        <a:rPr lang="zh-TW" alt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語文領域</a:t>
                      </a:r>
                      <a:r>
                        <a:rPr 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-</a:t>
                      </a:r>
                      <a:r>
                        <a:rPr lang="zh-TW" altLang="en-US" sz="1800" b="1" kern="0" dirty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國語文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第四學習階段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學習表現及學習內容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2346476"/>
                  </a:ext>
                </a:extLst>
              </a:tr>
            </a:tbl>
          </a:graphicData>
        </a:graphic>
      </p:graphicFrame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2D38B62F-7618-4847-A28C-40275B88A11B}"/>
              </a:ext>
            </a:extLst>
          </p:cNvPr>
          <p:cNvGrpSpPr/>
          <p:nvPr/>
        </p:nvGrpSpPr>
        <p:grpSpPr>
          <a:xfrm>
            <a:off x="6781169" y="2564904"/>
            <a:ext cx="1871117" cy="1510863"/>
            <a:chOff x="6451633" y="2319685"/>
            <a:chExt cx="1871117" cy="1510863"/>
          </a:xfrm>
        </p:grpSpPr>
        <p:sp>
          <p:nvSpPr>
            <p:cNvPr id="5" name="圓角矩形 6">
              <a:extLst>
                <a:ext uri="{FF2B5EF4-FFF2-40B4-BE49-F238E27FC236}">
                  <a16:creationId xmlns:a16="http://schemas.microsoft.com/office/drawing/2014/main" xmlns="" id="{FF3A0323-3803-421C-9AC1-4524DC0ED30F}"/>
                </a:ext>
              </a:extLst>
            </p:cNvPr>
            <p:cNvSpPr/>
            <p:nvPr/>
          </p:nvSpPr>
          <p:spPr>
            <a:xfrm>
              <a:off x="6451633" y="3195875"/>
              <a:ext cx="1871117" cy="63467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9900FF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b="1" dirty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微軟正黑體" pitchFamily="34"/>
                  <a:ea typeface="微軟正黑體" pitchFamily="34"/>
                  <a:cs typeface="Times New Roman" pitchFamily="18"/>
                </a:rPr>
                <a:t>能經由紙筆測驗</a:t>
              </a:r>
              <a:endParaRPr lang="en-US" altLang="zh-TW" b="1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微軟正黑體" pitchFamily="34"/>
                <a:ea typeface="微軟正黑體" pitchFamily="34"/>
                <a:cs typeface="Times New Roman" pitchFamily="18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b="1" dirty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微軟正黑體" pitchFamily="34"/>
                  <a:ea typeface="微軟正黑體" pitchFamily="34"/>
                  <a:cs typeface="Times New Roman" pitchFamily="18"/>
                </a:rPr>
                <a:t>評量的部分</a:t>
              </a:r>
              <a:endParaRPr lang="en-US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微軟正黑體" pitchFamily="34"/>
                <a:ea typeface="微軟正黑體" pitchFamily="34"/>
              </a:endParaRPr>
            </a:p>
          </p:txBody>
        </p:sp>
        <p:pic>
          <p:nvPicPr>
            <p:cNvPr id="7" name="圖片 8">
              <a:extLst>
                <a:ext uri="{FF2B5EF4-FFF2-40B4-BE49-F238E27FC236}">
                  <a16:creationId xmlns:a16="http://schemas.microsoft.com/office/drawing/2014/main" xmlns="" id="{AC2091C7-AED1-4A4D-91C9-10C65109E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4">
              <a:off x="6743037" y="2527862"/>
              <a:ext cx="852331" cy="435977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27461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國中教育會考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怎麼考</a:t>
            </a:r>
          </a:p>
        </p:txBody>
      </p:sp>
      <p:graphicFrame>
        <p:nvGraphicFramePr>
          <p:cNvPr id="4" name="表格 6">
            <a:extLst>
              <a:ext uri="{FF2B5EF4-FFF2-40B4-BE49-F238E27FC236}">
                <a16:creationId xmlns:a16="http://schemas.microsoft.com/office/drawing/2014/main" xmlns="" id="{9613FB74-85C2-49DB-8166-B8499E195E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0407" y="1268760"/>
          <a:ext cx="8025412" cy="49093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81194">
                  <a:extLst>
                    <a:ext uri="{9D8B030D-6E8A-4147-A177-3AD203B41FA5}">
                      <a16:colId xmlns:a16="http://schemas.microsoft.com/office/drawing/2014/main" xmlns="" val="4138402638"/>
                    </a:ext>
                  </a:extLst>
                </a:gridCol>
                <a:gridCol w="1135876">
                  <a:extLst>
                    <a:ext uri="{9D8B030D-6E8A-4147-A177-3AD203B41FA5}">
                      <a16:colId xmlns:a16="http://schemas.microsoft.com/office/drawing/2014/main" xmlns="" val="951432467"/>
                    </a:ext>
                  </a:extLst>
                </a:gridCol>
                <a:gridCol w="1961964">
                  <a:extLst>
                    <a:ext uri="{9D8B030D-6E8A-4147-A177-3AD203B41FA5}">
                      <a16:colId xmlns:a16="http://schemas.microsoft.com/office/drawing/2014/main" xmlns="" val="172789191"/>
                    </a:ext>
                  </a:extLst>
                </a:gridCol>
                <a:gridCol w="1908700">
                  <a:extLst>
                    <a:ext uri="{9D8B030D-6E8A-4147-A177-3AD203B41FA5}">
                      <a16:colId xmlns:a16="http://schemas.microsoft.com/office/drawing/2014/main" xmlns="" val="3295917720"/>
                    </a:ext>
                  </a:extLst>
                </a:gridCol>
                <a:gridCol w="1837678">
                  <a:extLst>
                    <a:ext uri="{9D8B030D-6E8A-4147-A177-3AD203B41FA5}">
                      <a16:colId xmlns:a16="http://schemas.microsoft.com/office/drawing/2014/main" xmlns="" val="2041645105"/>
                    </a:ext>
                  </a:extLst>
                </a:gridCol>
              </a:tblGrid>
              <a:tr h="583103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考試科目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題型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題數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考試時間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5929156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國　文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38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46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8852098"/>
                  </a:ext>
                </a:extLst>
              </a:tr>
              <a:tr h="540785">
                <a:tc rowSpan="2"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英語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1" lvl="0" algn="ctr"/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閱讀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45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60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5175458"/>
                  </a:ext>
                </a:extLst>
              </a:tr>
              <a:tr h="5407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1" lvl="0" algn="ctr"/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聽力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3</a:t>
                      </a:r>
                      <a:r>
                        <a:rPr lang="zh-TW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30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25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8495219"/>
                  </a:ext>
                </a:extLst>
              </a:tr>
              <a:tr h="540785">
                <a:tc rowSpan="2"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數　學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23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28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80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9122484"/>
                  </a:ext>
                </a:extLst>
              </a:tr>
              <a:tr h="540785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非選擇題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5545728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社　會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60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9424488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自　然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45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55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8366484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寫作測驗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引導寫作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912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33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作答時間分配</a:t>
            </a:r>
          </a:p>
        </p:txBody>
      </p:sp>
      <p:graphicFrame>
        <p:nvGraphicFramePr>
          <p:cNvPr id="4" name="表格 6">
            <a:extLst>
              <a:ext uri="{FF2B5EF4-FFF2-40B4-BE49-F238E27FC236}">
                <a16:creationId xmlns:a16="http://schemas.microsoft.com/office/drawing/2014/main" xmlns="" id="{9613FB74-85C2-49DB-8166-B8499E195E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0407" y="1268760"/>
          <a:ext cx="8025412" cy="49093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81194">
                  <a:extLst>
                    <a:ext uri="{9D8B030D-6E8A-4147-A177-3AD203B41FA5}">
                      <a16:colId xmlns:a16="http://schemas.microsoft.com/office/drawing/2014/main" xmlns="" val="4138402638"/>
                    </a:ext>
                  </a:extLst>
                </a:gridCol>
                <a:gridCol w="1135876">
                  <a:extLst>
                    <a:ext uri="{9D8B030D-6E8A-4147-A177-3AD203B41FA5}">
                      <a16:colId xmlns:a16="http://schemas.microsoft.com/office/drawing/2014/main" xmlns="" val="951432467"/>
                    </a:ext>
                  </a:extLst>
                </a:gridCol>
                <a:gridCol w="1961964">
                  <a:extLst>
                    <a:ext uri="{9D8B030D-6E8A-4147-A177-3AD203B41FA5}">
                      <a16:colId xmlns:a16="http://schemas.microsoft.com/office/drawing/2014/main" xmlns="" val="172789191"/>
                    </a:ext>
                  </a:extLst>
                </a:gridCol>
                <a:gridCol w="1908700">
                  <a:extLst>
                    <a:ext uri="{9D8B030D-6E8A-4147-A177-3AD203B41FA5}">
                      <a16:colId xmlns:a16="http://schemas.microsoft.com/office/drawing/2014/main" xmlns="" val="3295917720"/>
                    </a:ext>
                  </a:extLst>
                </a:gridCol>
                <a:gridCol w="1837678">
                  <a:extLst>
                    <a:ext uri="{9D8B030D-6E8A-4147-A177-3AD203B41FA5}">
                      <a16:colId xmlns:a16="http://schemas.microsoft.com/office/drawing/2014/main" xmlns="" val="2041645105"/>
                    </a:ext>
                  </a:extLst>
                </a:gridCol>
              </a:tblGrid>
              <a:tr h="583103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FF00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考試科目</a:t>
                      </a:r>
                      <a:endParaRPr lang="zh-TW" sz="2400" kern="1200" dirty="0">
                        <a:solidFill>
                          <a:srgbClr val="FF00FF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FF00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題數</a:t>
                      </a:r>
                      <a:endParaRPr lang="zh-TW" sz="2400" kern="1200" dirty="0">
                        <a:solidFill>
                          <a:srgbClr val="FF00FF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FF00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考試時間</a:t>
                      </a:r>
                      <a:endParaRPr lang="zh-TW" sz="2400" kern="1200" dirty="0">
                        <a:solidFill>
                          <a:srgbClr val="FF00FF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2400" b="1" kern="0" dirty="0">
                          <a:solidFill>
                            <a:srgbClr val="FF00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作答</a:t>
                      </a:r>
                      <a:r>
                        <a:rPr lang="zh-TW" sz="2400" b="1" kern="0" dirty="0">
                          <a:solidFill>
                            <a:srgbClr val="FF00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時間</a:t>
                      </a:r>
                      <a:endParaRPr lang="zh-TW" sz="2400" kern="1200" dirty="0">
                        <a:solidFill>
                          <a:srgbClr val="FF00FF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5929156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國　文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42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70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 dirty="0">
                        <a:solidFill>
                          <a:schemeClr val="tx1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1.6</a:t>
                      </a:r>
                      <a:r>
                        <a:rPr 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8852098"/>
                  </a:ext>
                </a:extLst>
              </a:tr>
              <a:tr h="540785">
                <a:tc rowSpan="2"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英語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6991" lvl="0" algn="ctr"/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閱讀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3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60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 dirty="0">
                        <a:solidFill>
                          <a:schemeClr val="tx1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1.4</a:t>
                      </a:r>
                      <a:r>
                        <a:rPr 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5175458"/>
                  </a:ext>
                </a:extLst>
              </a:tr>
              <a:tr h="5407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1" lvl="0" algn="ctr"/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聽力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25</a:t>
                      </a:r>
                      <a:r>
                        <a:rPr lang="zh-TW" sz="2400" kern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>
                        <a:solidFill>
                          <a:schemeClr val="tx1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8495219"/>
                  </a:ext>
                </a:extLst>
              </a:tr>
              <a:tr h="540785">
                <a:tc rowSpan="2"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數　學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/>
                      <a:r>
                        <a:rPr lang="en-US" altLang="zh-TW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8</a:t>
                      </a:r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0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16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(60+20)</a:t>
                      </a:r>
                      <a:endParaRPr lang="zh-TW" sz="1600" kern="1200" dirty="0">
                        <a:solidFill>
                          <a:schemeClr val="tx1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2.4</a:t>
                      </a:r>
                      <a:r>
                        <a:rPr 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122484"/>
                  </a:ext>
                </a:extLst>
              </a:tr>
              <a:tr h="540785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10</a:t>
                      </a:r>
                      <a:r>
                        <a:rPr lang="zh-TW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5545728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社　會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70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 dirty="0">
                        <a:solidFill>
                          <a:schemeClr val="tx1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1.3</a:t>
                      </a:r>
                      <a:r>
                        <a:rPr 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9424488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自　然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70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 dirty="0">
                        <a:solidFill>
                          <a:schemeClr val="tx1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1.4</a:t>
                      </a:r>
                      <a:r>
                        <a:rPr 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366484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寫作測驗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50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 dirty="0">
                        <a:solidFill>
                          <a:schemeClr val="tx1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50</a:t>
                      </a:r>
                      <a:r>
                        <a:rPr 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12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374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DC16F81D-87B4-46B4-9200-0A7164F04BFB}"/>
              </a:ext>
            </a:extLst>
          </p:cNvPr>
          <p:cNvGrpSpPr/>
          <p:nvPr/>
        </p:nvGrpSpPr>
        <p:grpSpPr>
          <a:xfrm>
            <a:off x="-324544" y="0"/>
            <a:ext cx="9620944" cy="6858000"/>
            <a:chOff x="-152400" y="266336"/>
            <a:chExt cx="9448800" cy="6356406"/>
          </a:xfrm>
        </p:grpSpPr>
        <p:sp>
          <p:nvSpPr>
            <p:cNvPr id="134" name="Google Shape;134;p3"/>
            <p:cNvSpPr/>
            <p:nvPr/>
          </p:nvSpPr>
          <p:spPr>
            <a:xfrm>
              <a:off x="-152400" y="2295525"/>
              <a:ext cx="9144000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52400" y="4562475"/>
              <a:ext cx="9144000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A2CE66CD-DBC2-4755-8D3D-A98D2D4A6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266336"/>
              <a:ext cx="8991600" cy="6356406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41E65DC7-00B5-4871-899A-DF4B4BB6F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331945"/>
              <a:ext cx="1090474" cy="467046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EF57CFE-0D6F-4308-B159-85EE95356B4C}"/>
                </a:ext>
              </a:extLst>
            </p:cNvPr>
            <p:cNvSpPr/>
            <p:nvPr/>
          </p:nvSpPr>
          <p:spPr>
            <a:xfrm>
              <a:off x="152400" y="266336"/>
              <a:ext cx="8991600" cy="1426329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zh-TW" altLang="en-US" sz="40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努力做</a:t>
              </a:r>
              <a:r>
                <a:rPr lang="zh-TW" altLang="en-US" sz="6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對</a:t>
              </a:r>
              <a:r>
                <a:rPr lang="zh-TW" altLang="en-US" sz="40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的事，比努力做事更重要</a:t>
              </a:r>
              <a:r>
                <a:rPr lang="en-US" altLang="zh-TW" sz="40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!</a:t>
              </a:r>
            </a:p>
            <a:p>
              <a:pPr>
                <a:spcBef>
                  <a:spcPts val="600"/>
                </a:spcBef>
                <a:spcAft>
                  <a:spcPts val="0"/>
                </a:spcAft>
              </a:pPr>
              <a:r>
                <a:rPr lang="en-US" altLang="zh-TW" sz="21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Working on the right thing is probably more important than working hard.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zh-TW" altLang="en-US" sz="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03132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516063" y="250825"/>
            <a:ext cx="61515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zh-TW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考試日</a:t>
            </a: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程表</a:t>
            </a:r>
            <a:r>
              <a:rPr kumimoji="0" lang="en-US" altLang="zh-TW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zh-TW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113</a:t>
            </a:r>
            <a:r>
              <a:rPr kumimoji="0" lang="zh-TW" alt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kumimoji="0" lang="en-US" altLang="zh-TW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zh-TW" altLang="en-US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82027" name="Group 75"/>
          <p:cNvGraphicFramePr>
            <a:graphicFrameLocks noGrp="1"/>
          </p:cNvGraphicFramePr>
          <p:nvPr>
            <p:extLst/>
          </p:nvPr>
        </p:nvGraphicFramePr>
        <p:xfrm>
          <a:off x="785786" y="1071546"/>
          <a:ext cx="7559675" cy="5257075"/>
        </p:xfrm>
        <a:graphic>
          <a:graphicData uri="http://schemas.openxmlformats.org/drawingml/2006/table">
            <a:tbl>
              <a:tblPr/>
              <a:tblGrid>
                <a:gridCol w="649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1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6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60017" marR="60017" marT="29977" marB="2997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第一天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5/18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星期六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第二天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TW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5/19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星期日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753"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上</a:t>
                      </a:r>
                      <a:endParaRPr kumimoji="1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午</a:t>
                      </a:r>
                    </a:p>
                  </a:txBody>
                  <a:tcPr marL="60017" marR="60017" marT="29977" marB="2997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8:20-8:30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考試說明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8:20-8:30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考試說明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3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8:30-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9:40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社會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8:30-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9:40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自然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7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9:40-10:20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休息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9:40-10:20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休息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7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10:20-10:30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考試說明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10:20-10:30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考試說明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2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10:30-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11:50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數學 </a:t>
                      </a:r>
                      <a:r>
                        <a:rPr kumimoji="1" lang="zh-TW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                   </a:t>
                      </a:r>
                    </a:p>
                  </a:txBody>
                  <a:tcPr marL="60017" marR="60017" marT="29977" marB="29977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10:30-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11:30</a:t>
                      </a:r>
                      <a:endParaRPr kumimoji="1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英語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閱讀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pitchFamily="34" charset="-120"/>
                        <a:ea typeface="新細明體" pitchFamily="18" charset="-120"/>
                      </a:endParaRP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7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11:30-12:00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休息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753">
                <a:tc row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下</a:t>
                      </a:r>
                      <a:endParaRPr kumimoji="1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午</a:t>
                      </a:r>
                    </a:p>
                  </a:txBody>
                  <a:tcPr marL="60017" marR="60017" marT="29977" marB="2997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8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11:50-13:40</a:t>
                      </a:r>
                      <a:endParaRPr kumimoji="1" lang="en-US" altLang="zh-TW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  <a:cs typeface="+mn-cs"/>
                        </a:rPr>
                        <a:t>休息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12:00-12:05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考試說明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3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12:05-</a:t>
                      </a:r>
                      <a:r>
                        <a:rPr kumimoji="1" lang="en-US" altLang="zh-TW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12:30</a:t>
                      </a:r>
                      <a:endParaRPr kumimoji="1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英語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聽力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pitchFamily="34" charset="-120"/>
                        <a:ea typeface="新細明體" pitchFamily="18" charset="-120"/>
                      </a:endParaRP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774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新細明體" pitchFamily="18" charset="-120"/>
                      </a:endParaRP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13:40-13:50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考試說明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kern="1200" baseline="0" dirty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備註：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 </a:t>
                      </a:r>
                      <a:r>
                        <a:rPr lang="zh-TW" altLang="en-US" sz="2400" b="1" i="0" u="none" strike="noStrike" kern="1200" baseline="0" dirty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表示鐘響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50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13:50-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15:00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國文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7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15:00-15:40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休息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57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15:40-15:50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考試說明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65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15:50-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16:40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寫作測驗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41127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79307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測驗結果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呈現方式</a:t>
            </a:r>
          </a:p>
        </p:txBody>
      </p:sp>
      <p:sp>
        <p:nvSpPr>
          <p:cNvPr id="11268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686800" cy="4781550"/>
          </a:xfrm>
        </p:spPr>
        <p:txBody>
          <a:bodyPr/>
          <a:lstStyle/>
          <a:p>
            <a:pPr marL="457200" lvl="2" indent="-457200" algn="just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en-US" altLang="zh-TW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lang="zh-TW" alt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個學科</a:t>
            </a:r>
            <a:r>
              <a:rPr lang="en-US" altLang="zh-TW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國、數、英、社、自</a:t>
            </a:r>
            <a:r>
              <a:rPr lang="en-US" altLang="zh-TW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使用三個表現等級：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60000" lvl="1" indent="0" algn="just" eaLnBrk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精熟</a:t>
            </a: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en-US" altLang="zh-T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(A)</a:t>
            </a: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zh-TW" sz="2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精通熟習</a:t>
            </a:r>
            <a:r>
              <a:rPr lang="zh-TW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該科目國中階段所學習的</a:t>
            </a:r>
            <a:r>
              <a:rPr lang="zh-TW" altLang="zh-TW" sz="2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知識與能力</a:t>
            </a:r>
            <a:endParaRPr lang="en-US" altLang="zh-TW" sz="2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60000" lvl="1" indent="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基礎</a:t>
            </a: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en-US" altLang="zh-T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zh-TW" sz="2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具備</a:t>
            </a:r>
            <a:r>
              <a:rPr lang="zh-TW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該科目國中階段之</a:t>
            </a:r>
            <a:r>
              <a:rPr lang="zh-TW" altLang="zh-TW" sz="2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基本學力</a:t>
            </a:r>
            <a:endParaRPr lang="en-US" altLang="zh-TW" sz="2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60000" lvl="1" indent="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待加強</a:t>
            </a: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en-US" altLang="zh-T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zh-TW" sz="2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尚未具備</a:t>
            </a:r>
            <a:r>
              <a:rPr lang="zh-TW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該科目國中教育階段之</a:t>
            </a:r>
            <a:r>
              <a:rPr lang="zh-TW" altLang="zh-TW" sz="2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基本學力</a:t>
            </a:r>
            <a:endParaRPr lang="en-US" altLang="zh-TW" sz="2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 eaLnBrk="1">
              <a:lnSpc>
                <a:spcPct val="90000"/>
              </a:lnSpc>
              <a:buFont typeface="Wingdings" pitchFamily="2" charset="2"/>
              <a:buChar char="u"/>
              <a:defRPr/>
            </a:pPr>
            <a:endParaRPr lang="en-US" altLang="zh-TW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 eaLnBrk="1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zh-TW" alt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寫作測驗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的評分等級為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一至六級分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(1.</a:t>
            </a:r>
            <a:r>
              <a:rPr lang="zh-TW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立意</a:t>
            </a:r>
            <a:r>
              <a:rPr lang="zh-TW" altLang="zh-TW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取材、</a:t>
            </a:r>
            <a:r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結構組織、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遣詞造句、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TW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錯別字、格式與標點符號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0632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55170" y="1496408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升學管道</a:t>
            </a:r>
            <a:endParaRPr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招生期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5838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1D04AE3-75C1-4651-8C38-0A7C374A1119}"/>
              </a:ext>
            </a:extLst>
          </p:cNvPr>
          <p:cNvSpPr/>
          <p:nvPr/>
        </p:nvSpPr>
        <p:spPr>
          <a:xfrm>
            <a:off x="1043608" y="1196752"/>
            <a:ext cx="70772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46050" algn="just">
              <a:spcBef>
                <a:spcPts val="600"/>
              </a:spcBef>
              <a:spcAft>
                <a:spcPts val="0"/>
              </a:spcAft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不同的入學管道</a:t>
            </a:r>
            <a:endParaRPr lang="en-US" altLang="zh-TW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indent="-146050" algn="just">
              <a:spcBef>
                <a:spcPts val="600"/>
              </a:spcBef>
              <a:spcAft>
                <a:spcPts val="0"/>
              </a:spcAft>
            </a:pP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要錄取</a:t>
            </a:r>
            <a:endParaRPr lang="en-US" altLang="zh-TW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indent="-146050" algn="just">
              <a:spcBef>
                <a:spcPts val="600"/>
              </a:spcBef>
              <a:spcAft>
                <a:spcPts val="0"/>
              </a:spcAft>
            </a:pPr>
            <a:r>
              <a:rPr lang="zh-TW" altLang="en-US" sz="6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不同</a:t>
            </a:r>
            <a:r>
              <a:rPr lang="zh-TW" altLang="en-US" sz="6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特質</a:t>
            </a: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的學生</a:t>
            </a:r>
            <a:endParaRPr lang="zh-TW" altLang="zh-TW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13559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439652" y="2060848"/>
            <a:ext cx="62646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免試入學</a:t>
            </a:r>
            <a:endParaRPr lang="en-US" altLang="zh-TW" sz="6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         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名額</a:t>
            </a: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85%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以上、不訂門檻、不可跨區、集體報名</a:t>
            </a:r>
            <a:endParaRPr lang="en-US" altLang="zh-TW" sz="2000" b="1" dirty="0"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特色招生</a:t>
            </a:r>
            <a:endParaRPr lang="en-US" altLang="zh-TW" sz="6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        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可訂門檻、可跨區、集體報名</a:t>
            </a:r>
            <a:endParaRPr lang="en-US" altLang="zh-TW" sz="2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其它招生</a:t>
            </a:r>
            <a:endParaRPr lang="en-US" altLang="zh-TW" sz="6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E1E8B4EC-7E86-492D-B214-27DEA65F8919}"/>
              </a:ext>
            </a:extLst>
          </p:cNvPr>
          <p:cNvSpPr txBox="1"/>
          <p:nvPr/>
        </p:nvSpPr>
        <p:spPr>
          <a:xfrm>
            <a:off x="1795500" y="778554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主要的招生方式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8301F10-5DDD-4960-AF2C-7D1561EC920B}"/>
              </a:ext>
            </a:extLst>
          </p:cNvPr>
          <p:cNvSpPr/>
          <p:nvPr/>
        </p:nvSpPr>
        <p:spPr>
          <a:xfrm>
            <a:off x="1435206" y="3585970"/>
            <a:ext cx="4216914" cy="1355179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16981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2210271" y="409512"/>
            <a:ext cx="4866334" cy="720725"/>
          </a:xfrm>
          <a:solidFill>
            <a:srgbClr val="FFCCCC"/>
          </a:solidFill>
          <a:ln w="25400">
            <a:solidFill>
              <a:srgbClr val="3333FF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特色招生入學管道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785786" y="1268761"/>
          <a:ext cx="7715304" cy="4824537"/>
        </p:xfrm>
        <a:graphic>
          <a:graphicData uri="http://schemas.openxmlformats.org/drawingml/2006/table">
            <a:tbl>
              <a:tblPr/>
              <a:tblGrid>
                <a:gridCol w="7321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1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9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學科特招：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基北區高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中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等學校</a:t>
                      </a:r>
                      <a:r>
                        <a:rPr lang="zh-TW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學科考試分發</a:t>
                      </a:r>
                      <a:endParaRPr lang="en-US" alt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             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入學</a:t>
                      </a:r>
                      <a:r>
                        <a:rPr lang="en-US" altLang="zh-TW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西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松高中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、中正高中、育成高中、海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大附中</a:t>
                      </a:r>
                      <a:r>
                        <a:rPr lang="en-US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月下旬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各校單獨報名和考試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與基北區免試入學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合併分發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專業群科甄選入學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集體報名，各校單獨考試和分發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科學：</a:t>
                      </a:r>
                      <a:r>
                        <a:rPr 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建中、北一女、師大附中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各校單獨招生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4490650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體育班</a:t>
                      </a:r>
                      <a:r>
                        <a:rPr lang="en-US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運動優良</a:t>
                      </a:r>
                      <a:endParaRPr lang="zh-TW" altLang="en-US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各校單獨招生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藝術：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藝術才能班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音樂、</a:t>
                      </a:r>
                      <a:r>
                        <a:rPr lang="zh-TW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美術、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舞蹈、戲劇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3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聯合分發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七年一貫甄選入學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音樂、美術、舞蹈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各校單獨招生</a:t>
                      </a:r>
                      <a:endParaRPr lang="en-US" sz="1400" kern="100" dirty="0">
                        <a:solidFill>
                          <a:srgbClr val="008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715965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252940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555025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術科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259187" y="3544480"/>
            <a:ext cx="441421" cy="1894786"/>
            <a:chOff x="479705" y="5038709"/>
            <a:chExt cx="441421" cy="519082"/>
          </a:xfrm>
        </p:grpSpPr>
        <p:sp>
          <p:nvSpPr>
            <p:cNvPr id="10" name="左中括弧 9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  </a:t>
              </a:r>
              <a:r>
                <a:rPr lang="zh-TW" altLang="en-US" sz="16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術科</a:t>
              </a:r>
              <a:endPara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50208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971600" y="1268760"/>
          <a:ext cx="7600928" cy="458044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9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0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辦理</a:t>
                      </a:r>
                      <a:endParaRPr lang="en-US" altLang="zh-TW" sz="200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技優：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國民中學技藝技能優良學生甄審</a:t>
                      </a:r>
                      <a:endParaRPr lang="en-US" altLang="zh-TW" sz="1600" b="1" kern="100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入學高級中等學校專業群科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免報名前放榜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、報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到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各招生管道已錄取學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未報到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，或報到後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聲明放棄，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可報名參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加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下一階段入學管道 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餘額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均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流入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產特：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產業特殊需求類科</a:t>
                      </a:r>
                      <a:r>
                        <a:rPr lang="zh-TW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7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完全免試入學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月初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直升入學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優免：</a:t>
                      </a:r>
                      <a:r>
                        <a:rPr lang="zh-TW" altLang="en-US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大免：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基北區高級中等學校免試入學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5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i="0" u="none" strike="noStrike" kern="100" cap="none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完全</a:t>
                      </a: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五專完</a:t>
                      </a:r>
                      <a:r>
                        <a:rPr lang="zh-TW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en-US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&amp;</a:t>
                      </a: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優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的招生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餘額流入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五專聯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zh-TW" sz="2000" b="1" kern="100" dirty="0" smtClean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聯合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技術型高級中等學校單獨招生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各校單獨招生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基北區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200" kern="100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1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3B7EE0D-53DF-4EDD-805B-A1204E9070E5}"/>
              </a:ext>
            </a:extLst>
          </p:cNvPr>
          <p:cNvSpPr/>
          <p:nvPr/>
        </p:nvSpPr>
        <p:spPr>
          <a:xfrm>
            <a:off x="971600" y="2912882"/>
            <a:ext cx="4633398" cy="1366887"/>
          </a:xfrm>
          <a:prstGeom prst="rect">
            <a:avLst/>
          </a:prstGeom>
          <a:noFill/>
          <a:ln w="635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89356F5D-C32F-47ED-B1FA-202A7B5BED61}"/>
              </a:ext>
            </a:extLst>
          </p:cNvPr>
          <p:cNvSpPr/>
          <p:nvPr/>
        </p:nvSpPr>
        <p:spPr>
          <a:xfrm>
            <a:off x="971600" y="4279769"/>
            <a:ext cx="4633398" cy="1132416"/>
          </a:xfrm>
          <a:prstGeom prst="rect">
            <a:avLst/>
          </a:prstGeom>
          <a:noFill/>
          <a:ln w="381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96F07C66-C72F-41A2-853B-21D2A019DB89}"/>
              </a:ext>
            </a:extLst>
          </p:cNvPr>
          <p:cNvGrpSpPr/>
          <p:nvPr/>
        </p:nvGrpSpPr>
        <p:grpSpPr>
          <a:xfrm>
            <a:off x="455910" y="2276872"/>
            <a:ext cx="515690" cy="1821132"/>
            <a:chOff x="455910" y="2276872"/>
            <a:chExt cx="515690" cy="2304256"/>
          </a:xfrm>
        </p:grpSpPr>
        <p:sp>
          <p:nvSpPr>
            <p:cNvPr id="3" name="左中括弧 2">
              <a:extLst>
                <a:ext uri="{FF2B5EF4-FFF2-40B4-BE49-F238E27FC236}">
                  <a16:creationId xmlns="" xmlns:a16="http://schemas.microsoft.com/office/drawing/2014/main" id="{01B8709D-4C89-46C0-87B5-A18475E947CA}"/>
                </a:ext>
              </a:extLst>
            </p:cNvPr>
            <p:cNvSpPr/>
            <p:nvPr/>
          </p:nvSpPr>
          <p:spPr>
            <a:xfrm>
              <a:off x="852470" y="2276872"/>
              <a:ext cx="119130" cy="2304256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="" xmlns:a16="http://schemas.microsoft.com/office/drawing/2014/main" id="{FD5601DB-4298-4F79-93DD-2462D9250816}"/>
                </a:ext>
              </a:extLst>
            </p:cNvPr>
            <p:cNvSpPr txBox="1"/>
            <p:nvPr/>
          </p:nvSpPr>
          <p:spPr>
            <a:xfrm>
              <a:off x="455910" y="2963822"/>
              <a:ext cx="430887" cy="9303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479705" y="4355185"/>
            <a:ext cx="441421" cy="1015074"/>
            <a:chOff x="479705" y="5038709"/>
            <a:chExt cx="441421" cy="519082"/>
          </a:xfrm>
        </p:grpSpPr>
        <p:sp>
          <p:nvSpPr>
            <p:cNvPr id="8" name="左中括弧 7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五專</a:t>
              </a:r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404529" y="5461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高職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360A92FE-894B-4D96-BBC6-A4872046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71" y="409512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免試入學招生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管道</a:t>
            </a:r>
          </a:p>
        </p:txBody>
      </p:sp>
    </p:spTree>
    <p:extLst>
      <p:ext uri="{BB962C8B-B14F-4D97-AF65-F5344CB8AC3E}">
        <p14:creationId xmlns:p14="http://schemas.microsoft.com/office/powerpoint/2010/main" val="216144884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42910" y="1628800"/>
          <a:ext cx="7858180" cy="4538290"/>
        </p:xfrm>
        <a:graphic>
          <a:graphicData uri="http://schemas.openxmlformats.org/drawingml/2006/table">
            <a:tbl>
              <a:tblPr/>
              <a:tblGrid>
                <a:gridCol w="745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1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3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7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實用技能學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程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分發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建教合作班</a:t>
                      </a:r>
                      <a:r>
                        <a:rPr lang="en-US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產學合作班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各校單獨招生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原住民藝能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班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八斗、金山、樹林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各校單獨招生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身心障礙學生就學安置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實驗學校單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芳</a:t>
                      </a:r>
                      <a:r>
                        <a:rPr lang="zh-TW" altLang="en-US" sz="1400" b="1" kern="1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和實中、數位實中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各校單獨招生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立學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endParaRPr lang="zh-TW" sz="20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各校單獨招生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44013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軍校單</a:t>
                      </a:r>
                      <a:r>
                        <a:rPr lang="zh-TW" alt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中正預校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單獨招生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5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8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其它單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國立戲曲學院、海大附中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各校單獨招生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5651381"/>
                  </a:ext>
                </a:extLst>
              </a:tr>
            </a:tbl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="" xmlns:a16="http://schemas.microsoft.com/office/drawing/2014/main" id="{77051316-50CD-4314-845D-3F2CCFA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700927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其它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招生入學管道</a:t>
            </a:r>
          </a:p>
        </p:txBody>
      </p:sp>
    </p:spTree>
    <p:extLst>
      <p:ext uri="{BB962C8B-B14F-4D97-AF65-F5344CB8AC3E}">
        <p14:creationId xmlns:p14="http://schemas.microsoft.com/office/powerpoint/2010/main" val="28931638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539552" y="2060848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基北區</a:t>
            </a:r>
            <a:r>
              <a:rPr lang="en-US" altLang="zh-TW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113</a:t>
            </a:r>
            <a:r>
              <a:rPr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</a:t>
            </a:r>
            <a:r>
              <a:rPr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</a:t>
            </a:r>
            <a:endParaRPr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7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各種升學管道</a:t>
            </a:r>
            <a:r>
              <a:rPr lang="zh-TW" altLang="en-US" sz="7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簡介</a:t>
            </a:r>
            <a:endParaRPr lang="en-US" altLang="zh-TW" sz="7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基隆市版</a:t>
            </a:r>
            <a:r>
              <a:rPr lang="en-US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5418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0C8A2B79-1214-475E-ABB6-C19808E9F491}"/>
              </a:ext>
            </a:extLst>
          </p:cNvPr>
          <p:cNvSpPr/>
          <p:nvPr/>
        </p:nvSpPr>
        <p:spPr>
          <a:xfrm>
            <a:off x="83373" y="5882868"/>
            <a:ext cx="8920956" cy="500066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D2B24E52-5E18-49AD-80FB-BBD259018777}"/>
              </a:ext>
            </a:extLst>
          </p:cNvPr>
          <p:cNvSpPr/>
          <p:nvPr/>
        </p:nvSpPr>
        <p:spPr>
          <a:xfrm>
            <a:off x="83373" y="3569466"/>
            <a:ext cx="8920956" cy="2143836"/>
          </a:xfrm>
          <a:prstGeom prst="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75C4202-3F0E-4B81-80D2-4F73C169A56F}"/>
              </a:ext>
            </a:extLst>
          </p:cNvPr>
          <p:cNvSpPr/>
          <p:nvPr/>
        </p:nvSpPr>
        <p:spPr>
          <a:xfrm>
            <a:off x="82445" y="1555510"/>
            <a:ext cx="8920956" cy="1857093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2498" name="Rectangle 3"/>
          <p:cNvSpPr>
            <a:spLocks noChangeArrowheads="1"/>
          </p:cNvSpPr>
          <p:nvPr/>
        </p:nvSpPr>
        <p:spPr bwMode="auto">
          <a:xfrm>
            <a:off x="-2159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15" name="直線接點 14"/>
          <p:cNvCxnSpPr/>
          <p:nvPr/>
        </p:nvCxnSpPr>
        <p:spPr>
          <a:xfrm flipV="1">
            <a:off x="2511125" y="1539478"/>
            <a:ext cx="27000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圓角矩形 21"/>
          <p:cNvSpPr/>
          <p:nvPr/>
        </p:nvSpPr>
        <p:spPr>
          <a:xfrm>
            <a:off x="100282" y="892058"/>
            <a:ext cx="2306276" cy="559059"/>
          </a:xfrm>
          <a:prstGeom prst="round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基隆市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適性入學流程圖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85217" y="1592343"/>
            <a:ext cx="285771" cy="175620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高中職免試入學</a:t>
            </a:r>
          </a:p>
        </p:txBody>
      </p:sp>
      <p:sp>
        <p:nvSpPr>
          <p:cNvPr id="24" name="圓角矩形 23"/>
          <p:cNvSpPr/>
          <p:nvPr/>
        </p:nvSpPr>
        <p:spPr>
          <a:xfrm>
            <a:off x="102293" y="3553829"/>
            <a:ext cx="285770" cy="21476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高中職特色招生</a:t>
            </a:r>
          </a:p>
        </p:txBody>
      </p:sp>
      <p:sp>
        <p:nvSpPr>
          <p:cNvPr id="28" name="圓角矩形 27"/>
          <p:cNvSpPr/>
          <p:nvPr/>
        </p:nvSpPr>
        <p:spPr>
          <a:xfrm>
            <a:off x="617145" y="4089246"/>
            <a:ext cx="2078456" cy="3437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</a:t>
            </a:r>
            <a:r>
              <a:rPr lang="zh-TW" altLang="en-US" sz="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395105" y="4085111"/>
            <a:ext cx="217304" cy="15822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術科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</a:p>
        </p:txBody>
      </p:sp>
      <p:sp>
        <p:nvSpPr>
          <p:cNvPr id="30" name="圓角矩形 29"/>
          <p:cNvSpPr/>
          <p:nvPr/>
        </p:nvSpPr>
        <p:spPr>
          <a:xfrm>
            <a:off x="620749" y="4506670"/>
            <a:ext cx="2073277" cy="343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台北市專業群科甄</a:t>
            </a:r>
            <a:r>
              <a:rPr lang="zh-TW" altLang="en-US" sz="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9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北市專業群科甄</a:t>
            </a:r>
            <a:r>
              <a:rPr lang="zh-TW" altLang="en-US" sz="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617487" y="4936895"/>
            <a:ext cx="2069184" cy="3541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藝才班</a:t>
            </a:r>
            <a:r>
              <a:rPr lang="zh-TW" altLang="en-US" sz="1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</a:t>
            </a:r>
            <a:endParaRPr lang="en-US" altLang="zh-TW" sz="12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戲劇、美術、舞蹈、音樂</a:t>
            </a:r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82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619111" y="5385753"/>
            <a:ext cx="2069184" cy="2977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體育班</a:t>
            </a:r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zh-TW" altLang="en-US" sz="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優良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107657" y="5901762"/>
            <a:ext cx="287448" cy="44821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五專</a:t>
            </a:r>
            <a:endParaRPr lang="en-US" altLang="zh-TW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3625897" y="2480148"/>
            <a:ext cx="1848352" cy="6717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基隆市公私立高中職</a:t>
            </a:r>
            <a:endParaRPr lang="en-US" altLang="zh-TW" sz="1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優先免試</a:t>
            </a:r>
            <a:r>
              <a:rPr lang="zh-TW" altLang="en-US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3323682" y="1562325"/>
            <a:ext cx="1848352" cy="4906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技優入學、產特優先入學、實用技能學</a:t>
            </a:r>
            <a:r>
              <a:rPr lang="zh-TW" altLang="en-US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837829" y="2507091"/>
            <a:ext cx="1848352" cy="567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基隆區公私立高中職</a:t>
            </a:r>
            <a:endParaRPr lang="en-US" altLang="zh-TW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完全免試</a:t>
            </a:r>
            <a:r>
              <a:rPr lang="zh-TW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6170471" y="3609981"/>
            <a:ext cx="1948375" cy="424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學科</a:t>
            </a: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考試分發</a:t>
            </a:r>
            <a:r>
              <a:rPr lang="zh-TW" altLang="en-US" sz="105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圓角矩形 50"/>
          <p:cNvSpPr/>
          <p:nvPr/>
        </p:nvSpPr>
        <p:spPr>
          <a:xfrm>
            <a:off x="3500430" y="5878298"/>
            <a:ext cx="2485190" cy="5087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五專優先</a:t>
            </a:r>
            <a:r>
              <a:rPr lang="zh-TW" altLang="en-US" sz="105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圓角矩形 51"/>
          <p:cNvSpPr/>
          <p:nvPr/>
        </p:nvSpPr>
        <p:spPr>
          <a:xfrm>
            <a:off x="6669151" y="5889638"/>
            <a:ext cx="1608352" cy="5087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5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五專聯合免試入學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92364" y="6396243"/>
            <a:ext cx="88957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註：前一個入學管道</a:t>
            </a:r>
            <a:r>
              <a:rPr lang="zh-TW" altLang="en-US" sz="1600" b="1" u="sng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未錄取</a:t>
            </a:r>
            <a:r>
              <a:rPr lang="zh-TW" altLang="en-US" sz="16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1600" b="1" u="sng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錄取但未報到</a:t>
            </a:r>
            <a:r>
              <a:rPr lang="zh-TW" altLang="en-US" sz="16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1600" b="1" u="sng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報到後又放棄</a:t>
            </a:r>
            <a:r>
              <a:rPr lang="zh-TW" altLang="en-US" sz="16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，均得參加後續入學管道招生</a:t>
            </a:r>
          </a:p>
        </p:txBody>
      </p:sp>
      <p:cxnSp>
        <p:nvCxnSpPr>
          <p:cNvPr id="55" name="直線接點 54"/>
          <p:cNvCxnSpPr/>
          <p:nvPr/>
        </p:nvCxnSpPr>
        <p:spPr>
          <a:xfrm>
            <a:off x="8109797" y="1562325"/>
            <a:ext cx="50678" cy="2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圓角矩形 55"/>
          <p:cNvSpPr/>
          <p:nvPr/>
        </p:nvSpPr>
        <p:spPr>
          <a:xfrm>
            <a:off x="2798822" y="1535200"/>
            <a:ext cx="500653" cy="4814776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</a:t>
            </a:r>
            <a:r>
              <a:rPr lang="en-US" altLang="zh-TW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5/185/19</a:t>
            </a:r>
            <a:endParaRPr lang="en-US" altLang="zh-TW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成績公布</a:t>
            </a: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6/7</a:t>
            </a:r>
            <a:endParaRPr lang="en-US" altLang="zh-TW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8683810" y="1535200"/>
            <a:ext cx="319591" cy="48592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未錄取可參加續招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94200" y="1573505"/>
            <a:ext cx="285720" cy="181583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00528" y="3565331"/>
            <a:ext cx="285720" cy="214702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/>
        </p:nvSpPr>
        <p:spPr>
          <a:xfrm>
            <a:off x="2797691" y="1535200"/>
            <a:ext cx="500066" cy="484511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/>
        </p:nvSpPr>
        <p:spPr>
          <a:xfrm>
            <a:off x="92364" y="5901762"/>
            <a:ext cx="302741" cy="478550"/>
          </a:xfrm>
          <a:prstGeom prst="rect">
            <a:avLst/>
          </a:prstGeom>
          <a:noFill/>
          <a:ln w="381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/>
        </p:nvSpPr>
        <p:spPr>
          <a:xfrm>
            <a:off x="6180246" y="3610660"/>
            <a:ext cx="1928826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>
            <a:off x="6651790" y="5891557"/>
            <a:ext cx="1643074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圓角矩形 70"/>
          <p:cNvSpPr/>
          <p:nvPr/>
        </p:nvSpPr>
        <p:spPr>
          <a:xfrm>
            <a:off x="3481797" y="2059445"/>
            <a:ext cx="1673517" cy="3151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基隆市公立高中直升</a:t>
            </a:r>
            <a:r>
              <a:rPr lang="zh-TW" alt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標題 1"/>
          <p:cNvSpPr txBox="1">
            <a:spLocks/>
          </p:cNvSpPr>
          <p:nvPr/>
        </p:nvSpPr>
        <p:spPr>
          <a:xfrm>
            <a:off x="914400" y="179820"/>
            <a:ext cx="8229600" cy="7599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buClrTx/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基北區適性入學辦理</a:t>
            </a:r>
            <a:r>
              <a:rPr lang="zh-TW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流程</a:t>
            </a:r>
            <a:r>
              <a:rPr lang="en-US" altLang="zh-TW" sz="2000" dirty="0" smtClean="0"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zh-TW" altLang="en-US" sz="2000" dirty="0">
                <a:latin typeface="+mn-ea"/>
                <a:ea typeface="+mn-ea"/>
                <a:cs typeface="Times New Roman" pitchFamily="18" charset="0"/>
              </a:rPr>
              <a:t>基隆市</a:t>
            </a:r>
            <a:r>
              <a:rPr lang="en-US" altLang="zh-TW" sz="2000" dirty="0">
                <a:latin typeface="+mn-ea"/>
                <a:ea typeface="+mn-ea"/>
                <a:cs typeface="Times New Roman" pitchFamily="18" charset="0"/>
              </a:rPr>
              <a:t>)</a:t>
            </a:r>
            <a:endParaRPr lang="zh-TW" altLang="en-US" sz="2000" dirty="0"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603216" y="2469648"/>
            <a:ext cx="1857388" cy="67869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xmlns="" id="{BE167408-C8C4-47FF-A015-2A9EAC5E7369}"/>
              </a:ext>
            </a:extLst>
          </p:cNvPr>
          <p:cNvSpPr txBox="1"/>
          <p:nvPr/>
        </p:nvSpPr>
        <p:spPr>
          <a:xfrm>
            <a:off x="0" y="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基隆市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0AC51840-7799-4F62-8B7B-42E5D76DDCC3}"/>
              </a:ext>
            </a:extLst>
          </p:cNvPr>
          <p:cNvSpPr/>
          <p:nvPr/>
        </p:nvSpPr>
        <p:spPr>
          <a:xfrm>
            <a:off x="828793" y="2490644"/>
            <a:ext cx="1857388" cy="60052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EE35F5CB-F506-4E6E-87CD-2A2B37B67A1A}"/>
              </a:ext>
            </a:extLst>
          </p:cNvPr>
          <p:cNvSpPr/>
          <p:nvPr/>
        </p:nvSpPr>
        <p:spPr>
          <a:xfrm>
            <a:off x="3517791" y="5882650"/>
            <a:ext cx="2485190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1E154819-84D1-4EB1-9DFD-F4841D0F8C46}"/>
              </a:ext>
            </a:extLst>
          </p:cNvPr>
          <p:cNvSpPr/>
          <p:nvPr/>
        </p:nvSpPr>
        <p:spPr>
          <a:xfrm>
            <a:off x="3498516" y="2068236"/>
            <a:ext cx="1673518" cy="3192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ED273C0C-CA35-4001-9CA3-FD48CF0071E9}"/>
              </a:ext>
            </a:extLst>
          </p:cNvPr>
          <p:cNvSpPr/>
          <p:nvPr/>
        </p:nvSpPr>
        <p:spPr>
          <a:xfrm>
            <a:off x="393290" y="4104699"/>
            <a:ext cx="2300735" cy="157884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圓角矩形 79"/>
          <p:cNvSpPr/>
          <p:nvPr/>
        </p:nvSpPr>
        <p:spPr>
          <a:xfrm>
            <a:off x="5823056" y="1798341"/>
            <a:ext cx="2286016" cy="6662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基北區高級中等學校免試入學</a:t>
            </a:r>
            <a:endParaRPr lang="zh-TW" altLang="en-US" sz="105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="" xmlns:a16="http://schemas.microsoft.com/office/drawing/2014/main" id="{5C32AF7B-BA2F-4D8C-8FC5-2E9E6D9C3787}"/>
              </a:ext>
            </a:extLst>
          </p:cNvPr>
          <p:cNvSpPr/>
          <p:nvPr/>
        </p:nvSpPr>
        <p:spPr>
          <a:xfrm>
            <a:off x="6699964" y="4996013"/>
            <a:ext cx="1625877" cy="30390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圓角矩形 84"/>
          <p:cNvSpPr/>
          <p:nvPr/>
        </p:nvSpPr>
        <p:spPr>
          <a:xfrm>
            <a:off x="6696041" y="4996013"/>
            <a:ext cx="1595551" cy="275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藝才班</a:t>
            </a:r>
            <a:r>
              <a:rPr lang="zh-TW" altLang="en-US" sz="1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分發入學</a:t>
            </a:r>
            <a:endParaRPr lang="en-US" altLang="zh-TW" sz="12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823781" y="1784623"/>
            <a:ext cx="2286016" cy="7143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EE35F5CB-F506-4E6E-87CD-2A2B37B67A1A}"/>
              </a:ext>
            </a:extLst>
          </p:cNvPr>
          <p:cNvSpPr/>
          <p:nvPr/>
        </p:nvSpPr>
        <p:spPr>
          <a:xfrm>
            <a:off x="812567" y="5882314"/>
            <a:ext cx="1873614" cy="500066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五專完全免試</a:t>
            </a: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4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7" grpId="0" animBg="1"/>
      <p:bldP spid="2" grpId="0" animBg="1"/>
      <p:bldP spid="69" grpId="0" animBg="1"/>
      <p:bldP spid="79" grpId="0" animBg="1"/>
      <p:bldP spid="81" grpId="0" animBg="1"/>
      <p:bldP spid="82" grpId="0" animBg="1"/>
      <p:bldP spid="77" grpId="0" animBg="1"/>
      <p:bldP spid="78" grpId="0" animBg="1"/>
      <p:bldP spid="72" grpId="0" animBg="1"/>
      <p:bldP spid="66" grpId="0" animBg="1"/>
      <p:bldP spid="73" grpId="0" animBg="1"/>
      <p:bldP spid="75" grpId="0" animBg="1"/>
      <p:bldP spid="84" grpId="0" animBg="1"/>
      <p:bldP spid="7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/>
        </p:nvSpPr>
        <p:spPr>
          <a:xfrm>
            <a:off x="1074198" y="621562"/>
            <a:ext cx="7128768" cy="876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u="sng" dirty="0" smtClean="0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  <a:endParaRPr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" name="Google Shape;128;p2"/>
          <p:cNvSpPr txBox="1"/>
          <p:nvPr/>
        </p:nvSpPr>
        <p:spPr>
          <a:xfrm>
            <a:off x="1178716" y="1659014"/>
            <a:ext cx="6919732" cy="4468409"/>
          </a:xfrm>
          <a:prstGeom prst="rect">
            <a:avLst/>
          </a:prstGeom>
          <a:solidFill>
            <a:srgbClr val="CCFFFF"/>
          </a:solidFill>
          <a:ln w="25400">
            <a:solidFill>
              <a:srgbClr val="3333FF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壹、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前言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spcBef>
                <a:spcPts val="1200"/>
              </a:spcBef>
            </a:pPr>
            <a:r>
              <a:rPr lang="zh-TW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貳</a:t>
            </a:r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、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國中升</a:t>
            </a:r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學進路</a:t>
            </a:r>
            <a:endParaRPr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342900" indent="-342900">
              <a:spcBef>
                <a:spcPts val="1200"/>
              </a:spcBef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叁</a:t>
            </a:r>
            <a:r>
              <a:rPr 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、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基北區</a:t>
            </a:r>
            <a:r>
              <a:rPr lang="zh-TW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適性入學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spcBef>
                <a:spcPts val="1200"/>
              </a:spcBef>
            </a:pP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肆、應屆畢業生升學優勢</a:t>
            </a:r>
            <a:endParaRPr lang="en-US" altLang="zh-TW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342900" indent="-342900">
              <a:spcBef>
                <a:spcPts val="1200"/>
              </a:spcBef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伍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、</a:t>
            </a:r>
            <a:r>
              <a:rPr 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分享與建議</a:t>
            </a:r>
            <a:endParaRPr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向右箭號 17"/>
          <p:cNvSpPr/>
          <p:nvPr/>
        </p:nvSpPr>
        <p:spPr>
          <a:xfrm>
            <a:off x="500034" y="2786058"/>
            <a:ext cx="8143932" cy="1000132"/>
          </a:xfrm>
          <a:prstGeom prst="rightArrow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Rectangle 4"/>
          <p:cNvSpPr txBox="1">
            <a:spLocks/>
          </p:cNvSpPr>
          <p:nvPr/>
        </p:nvSpPr>
        <p:spPr bwMode="auto">
          <a:xfrm>
            <a:off x="3286116" y="428604"/>
            <a:ext cx="2928958" cy="7858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招生作業流程</a:t>
            </a:r>
            <a:endParaRPr lang="zh-TW" altLang="en-US" sz="16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40526" y="2410766"/>
            <a:ext cx="2214578" cy="292387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第一階段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基隆區完全免試入學</a:t>
            </a:r>
            <a:endParaRPr lang="en-US" altLang="zh-TW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五專完全免試入學</a:t>
            </a:r>
          </a:p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技優入學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zh-TW" altLang="en-US" b="1" dirty="0" smtClean="0">
                <a:latin typeface="+mn-ea"/>
                <a:ea typeface="+mn-ea"/>
              </a:rPr>
              <a:t>七年</a:t>
            </a:r>
            <a:r>
              <a:rPr lang="zh-TW" altLang="en-US" b="1" dirty="0">
                <a:latin typeface="+mn-ea"/>
                <a:ea typeface="+mn-ea"/>
              </a:rPr>
              <a:t>一貫甄選入學</a:t>
            </a:r>
            <a:endParaRPr lang="en-US" altLang="zh-TW" b="1" dirty="0">
              <a:latin typeface="+mn-ea"/>
              <a:ea typeface="+mn-ea"/>
            </a:endParaRPr>
          </a:p>
          <a:p>
            <a:r>
              <a:rPr lang="zh-TW" altLang="en-US" b="1" dirty="0">
                <a:latin typeface="+mn-ea"/>
                <a:ea typeface="+mn-ea"/>
              </a:rPr>
              <a:t>身心障礙學生就學安置</a:t>
            </a:r>
            <a:endParaRPr lang="en-US" altLang="zh-TW" b="1" dirty="0">
              <a:latin typeface="+mn-ea"/>
              <a:ea typeface="+mn-ea"/>
            </a:endParaRPr>
          </a:p>
          <a:p>
            <a:r>
              <a:rPr lang="zh-TW" altLang="en-US" b="1" dirty="0">
                <a:latin typeface="+mn-ea"/>
                <a:ea typeface="+mn-ea"/>
              </a:rPr>
              <a:t>科學班</a:t>
            </a:r>
            <a:endParaRPr lang="en-US" altLang="zh-TW" b="1" dirty="0">
              <a:latin typeface="+mn-ea"/>
              <a:ea typeface="+mn-ea"/>
            </a:endParaRPr>
          </a:p>
          <a:p>
            <a:r>
              <a:rPr lang="zh-TW" altLang="en-US" b="1" dirty="0" smtClean="0">
                <a:latin typeface="+mn-ea"/>
                <a:ea typeface="+mn-ea"/>
              </a:rPr>
              <a:t>藝才班</a:t>
            </a:r>
            <a:r>
              <a:rPr lang="zh-TW" altLang="en-US" b="1" dirty="0">
                <a:latin typeface="+mn-ea"/>
                <a:ea typeface="+mn-ea"/>
              </a:rPr>
              <a:t>術科</a:t>
            </a:r>
            <a:r>
              <a:rPr lang="zh-TW" altLang="en-US" b="1" dirty="0" smtClean="0">
                <a:latin typeface="+mn-ea"/>
                <a:ea typeface="+mn-ea"/>
              </a:rPr>
              <a:t>測驗</a:t>
            </a:r>
            <a:r>
              <a:rPr lang="en-US" altLang="zh-TW" b="1" dirty="0" smtClean="0">
                <a:latin typeface="+mn-ea"/>
                <a:ea typeface="+mn-ea"/>
              </a:rPr>
              <a:t>/</a:t>
            </a:r>
            <a:r>
              <a:rPr lang="zh-TW" altLang="en-US" b="1" dirty="0" smtClean="0">
                <a:latin typeface="+mn-ea"/>
                <a:ea typeface="+mn-ea"/>
              </a:rPr>
              <a:t>競賽</a:t>
            </a:r>
            <a:r>
              <a:rPr lang="zh-TW" altLang="en-US" b="1" dirty="0">
                <a:latin typeface="+mn-ea"/>
                <a:ea typeface="+mn-ea"/>
              </a:rPr>
              <a:t>入學</a:t>
            </a:r>
            <a:endParaRPr lang="en-US" altLang="zh-TW" b="1" dirty="0">
              <a:latin typeface="+mn-ea"/>
              <a:ea typeface="+mn-ea"/>
            </a:endParaRPr>
          </a:p>
          <a:p>
            <a:r>
              <a:rPr lang="zh-TW" altLang="en-US" b="1" dirty="0">
                <a:latin typeface="+mn-ea"/>
                <a:ea typeface="+mn-ea"/>
              </a:rPr>
              <a:t>原住民藝能班</a:t>
            </a:r>
            <a:r>
              <a:rPr lang="en-US" altLang="zh-TW" b="1" dirty="0">
                <a:latin typeface="+mn-ea"/>
                <a:ea typeface="+mn-ea"/>
              </a:rPr>
              <a:t>/</a:t>
            </a:r>
            <a:r>
              <a:rPr lang="zh-TW" altLang="en-US" b="1" dirty="0">
                <a:latin typeface="+mn-ea"/>
                <a:ea typeface="+mn-ea"/>
              </a:rPr>
              <a:t>實驗班</a:t>
            </a:r>
            <a:endParaRPr lang="en-US" altLang="zh-TW" b="1" dirty="0">
              <a:latin typeface="+mn-ea"/>
              <a:ea typeface="+mn-ea"/>
            </a:endParaRPr>
          </a:p>
          <a:p>
            <a:r>
              <a:rPr lang="zh-TW" altLang="en-US" b="1" dirty="0">
                <a:latin typeface="+mn-ea"/>
                <a:ea typeface="+mn-ea"/>
              </a:rPr>
              <a:t>專業群科甄選入學</a:t>
            </a:r>
            <a:endParaRPr lang="en-US" altLang="zh-TW" b="1" dirty="0">
              <a:latin typeface="+mn-ea"/>
              <a:ea typeface="+mn-ea"/>
            </a:endParaRPr>
          </a:p>
          <a:p>
            <a:r>
              <a:rPr lang="zh-TW" altLang="en-US" b="1" dirty="0">
                <a:latin typeface="+mn-ea"/>
                <a:ea typeface="+mn-ea"/>
              </a:rPr>
              <a:t>體育班</a:t>
            </a:r>
            <a:r>
              <a:rPr lang="en-US" altLang="zh-TW" b="1" dirty="0">
                <a:latin typeface="+mn-ea"/>
                <a:ea typeface="+mn-ea"/>
              </a:rPr>
              <a:t>/</a:t>
            </a:r>
            <a:r>
              <a:rPr lang="zh-TW" altLang="en-US" b="1" dirty="0">
                <a:latin typeface="+mn-ea"/>
                <a:ea typeface="+mn-ea"/>
              </a:rPr>
              <a:t>運動優良</a:t>
            </a:r>
            <a:endParaRPr lang="en-US" altLang="zh-TW" b="1" dirty="0">
              <a:latin typeface="+mn-ea"/>
              <a:ea typeface="+mn-ea"/>
            </a:endParaRPr>
          </a:p>
          <a:p>
            <a:r>
              <a:rPr lang="zh-TW" altLang="en-US" b="1" dirty="0" smtClean="0">
                <a:latin typeface="+mn-ea"/>
                <a:ea typeface="+mn-ea"/>
              </a:rPr>
              <a:t>軍校</a:t>
            </a:r>
            <a:r>
              <a:rPr lang="en-US" altLang="zh-TW" b="1" dirty="0">
                <a:latin typeface="+mn-ea"/>
                <a:ea typeface="+mn-ea"/>
              </a:rPr>
              <a:t>(</a:t>
            </a:r>
            <a:r>
              <a:rPr lang="zh-TW" altLang="en-US" b="1" dirty="0">
                <a:latin typeface="+mn-ea"/>
                <a:ea typeface="+mn-ea"/>
              </a:rPr>
              <a:t>中正預校</a:t>
            </a:r>
            <a:r>
              <a:rPr lang="en-US" altLang="zh-TW" b="1" smtClean="0">
                <a:latin typeface="+mn-ea"/>
                <a:ea typeface="+mn-ea"/>
              </a:rPr>
              <a:t>)</a:t>
            </a:r>
            <a:endParaRPr lang="en-US" altLang="zh-TW" sz="200" b="1" dirty="0">
              <a:latin typeface="+mn-ea"/>
              <a:ea typeface="+mn-ea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rot="5400000">
            <a:off x="1570809" y="3860855"/>
            <a:ext cx="3000396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rot="5400000">
            <a:off x="4214015" y="3860855"/>
            <a:ext cx="2999602" cy="794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299923" y="2408002"/>
            <a:ext cx="2214578" cy="287771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第二階段</a:t>
            </a: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五專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優先免試入學</a:t>
            </a:r>
            <a:endParaRPr lang="en-US" altLang="zh-TW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zh-TW" altLang="en-US" b="1" dirty="0" smtClean="0">
                <a:latin typeface="+mn-ea"/>
                <a:ea typeface="+mn-ea"/>
              </a:rPr>
              <a:t>產業</a:t>
            </a:r>
            <a:r>
              <a:rPr lang="zh-TW" altLang="en-US" b="1" dirty="0">
                <a:latin typeface="+mn-ea"/>
                <a:ea typeface="+mn-ea"/>
              </a:rPr>
              <a:t>特殊需求類科入學</a:t>
            </a:r>
            <a:endParaRPr lang="en-US" altLang="zh-TW" b="1" dirty="0">
              <a:latin typeface="+mn-ea"/>
              <a:ea typeface="+mn-ea"/>
            </a:endParaRPr>
          </a:p>
          <a:p>
            <a:r>
              <a:rPr lang="zh-TW" altLang="en-US" b="1" dirty="0">
                <a:latin typeface="+mn-ea"/>
                <a:ea typeface="+mn-ea"/>
              </a:rPr>
              <a:t>技術型高中單獨招生</a:t>
            </a:r>
            <a:endParaRPr lang="en-US" altLang="zh-TW" b="1" dirty="0">
              <a:latin typeface="+mn-ea"/>
              <a:ea typeface="+mn-ea"/>
            </a:endParaRPr>
          </a:p>
          <a:p>
            <a:r>
              <a:rPr lang="zh-TW" altLang="en-US" b="1" dirty="0">
                <a:latin typeface="+mn-ea"/>
                <a:ea typeface="+mn-ea"/>
              </a:rPr>
              <a:t>實用技能學程</a:t>
            </a:r>
            <a:endParaRPr lang="en-US" altLang="zh-TW" b="1" dirty="0">
              <a:latin typeface="+mn-ea"/>
              <a:ea typeface="+mn-ea"/>
            </a:endParaRPr>
          </a:p>
          <a:p>
            <a:r>
              <a:rPr lang="zh-TW" altLang="en-US" b="1" dirty="0">
                <a:latin typeface="+mn-ea"/>
                <a:ea typeface="+mn-ea"/>
              </a:rPr>
              <a:t>建教合作班</a:t>
            </a:r>
            <a:r>
              <a:rPr lang="en-US" altLang="zh-TW" b="1" dirty="0">
                <a:latin typeface="+mn-ea"/>
                <a:ea typeface="+mn-ea"/>
              </a:rPr>
              <a:t>/</a:t>
            </a:r>
            <a:r>
              <a:rPr lang="zh-TW" altLang="en-US" b="1" dirty="0">
                <a:latin typeface="+mn-ea"/>
                <a:ea typeface="+mn-ea"/>
              </a:rPr>
              <a:t>產學合作班</a:t>
            </a:r>
            <a:endParaRPr lang="en-US" altLang="zh-TW" b="1" dirty="0">
              <a:latin typeface="+mn-ea"/>
              <a:ea typeface="+mn-ea"/>
            </a:endParaRPr>
          </a:p>
          <a:p>
            <a:pPr>
              <a:spcBef>
                <a:spcPts val="0"/>
              </a:spcBef>
            </a:pP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en-US" altLang="zh-TW" sz="1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941540" y="2408002"/>
            <a:ext cx="2214578" cy="286232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第三階段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zh-TW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基隆</a:t>
            </a:r>
            <a:r>
              <a:rPr lang="zh-TW" altLang="zh-TW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市優先免試入學</a:t>
            </a:r>
            <a:endParaRPr lang="en-US" altLang="zh-TW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高中直升入學</a:t>
            </a:r>
            <a:endParaRPr lang="en-US" altLang="zh-TW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高中職免試入學</a:t>
            </a:r>
            <a:endParaRPr lang="en-US" altLang="zh-TW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五專聯合免試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入學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zh-TW" altLang="en-US" b="1" dirty="0">
                <a:latin typeface="+mn-ea"/>
                <a:ea typeface="+mn-ea"/>
              </a:rPr>
              <a:t>學科考試分發</a:t>
            </a:r>
            <a:r>
              <a:rPr lang="zh-TW" altLang="en-US" b="1" dirty="0" smtClean="0">
                <a:latin typeface="+mn-ea"/>
                <a:ea typeface="+mn-ea"/>
              </a:rPr>
              <a:t>入學</a:t>
            </a:r>
            <a:endParaRPr lang="en-US" altLang="zh-TW" b="1" dirty="0" smtClean="0">
              <a:latin typeface="+mn-ea"/>
              <a:ea typeface="+mn-ea"/>
            </a:endParaRPr>
          </a:p>
          <a:p>
            <a:r>
              <a:rPr lang="zh-TW" altLang="en-US" b="1" dirty="0">
                <a:latin typeface="+mn-ea"/>
                <a:ea typeface="+mn-ea"/>
              </a:rPr>
              <a:t>實驗高中</a:t>
            </a:r>
            <a:r>
              <a:rPr lang="zh-TW" altLang="en-US" b="1" dirty="0" smtClean="0">
                <a:latin typeface="+mn-ea"/>
                <a:ea typeface="+mn-ea"/>
              </a:rPr>
              <a:t>、私</a:t>
            </a:r>
            <a:r>
              <a:rPr lang="zh-TW" altLang="en-US" b="1" dirty="0">
                <a:latin typeface="+mn-ea"/>
                <a:ea typeface="+mn-ea"/>
              </a:rPr>
              <a:t>校獨招</a:t>
            </a:r>
            <a:endParaRPr lang="en-US" altLang="zh-TW" b="1" dirty="0">
              <a:latin typeface="+mn-ea"/>
              <a:ea typeface="+mn-ea"/>
            </a:endParaRPr>
          </a:p>
          <a:p>
            <a:endParaRPr lang="en-US" altLang="zh-TW" b="1" dirty="0">
              <a:latin typeface="+mn-ea"/>
              <a:ea typeface="+mn-ea"/>
            </a:endParaRPr>
          </a:p>
          <a:p>
            <a:endParaRPr lang="en-US" altLang="zh-TW" b="1" dirty="0">
              <a:latin typeface="+mn-ea"/>
              <a:ea typeface="+mn-ea"/>
            </a:endParaRPr>
          </a:p>
          <a:p>
            <a:endParaRPr lang="en-US" altLang="zh-TW" b="1" dirty="0">
              <a:latin typeface="+mn-ea"/>
              <a:ea typeface="+mn-ea"/>
            </a:endParaRPr>
          </a:p>
          <a:p>
            <a:r>
              <a:rPr lang="zh-TW" altLang="en-US" b="1" dirty="0">
                <a:solidFill>
                  <a:srgbClr val="FF00FF"/>
                </a:solidFill>
                <a:latin typeface="+mn-ea"/>
                <a:ea typeface="+mn-ea"/>
              </a:rPr>
              <a:t>免試、特招之續招</a:t>
            </a:r>
            <a:endParaRPr lang="en-US" altLang="zh-TW" b="1" dirty="0">
              <a:solidFill>
                <a:srgbClr val="FF00FF"/>
              </a:solidFill>
              <a:latin typeface="+mn-ea"/>
              <a:ea typeface="+mn-ea"/>
            </a:endParaRPr>
          </a:p>
          <a:p>
            <a:r>
              <a:rPr lang="zh-TW" altLang="en-US" b="1" dirty="0">
                <a:solidFill>
                  <a:srgbClr val="FF00FF"/>
                </a:solidFill>
                <a:latin typeface="+mn-ea"/>
                <a:ea typeface="+mn-ea"/>
              </a:rPr>
              <a:t>其他招生</a:t>
            </a:r>
            <a:r>
              <a:rPr lang="zh-TW" altLang="en-US" b="1" dirty="0" smtClean="0">
                <a:solidFill>
                  <a:srgbClr val="FF00FF"/>
                </a:solidFill>
                <a:latin typeface="+mn-ea"/>
                <a:ea typeface="+mn-ea"/>
              </a:rPr>
              <a:t>管道</a:t>
            </a:r>
            <a:endParaRPr lang="en-US" altLang="zh-TW" b="1" dirty="0" smtClean="0">
              <a:solidFill>
                <a:srgbClr val="FF00FF"/>
              </a:solidFill>
              <a:latin typeface="+mn-ea"/>
              <a:ea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56717" y="5530676"/>
            <a:ext cx="4857784" cy="461665"/>
          </a:xfrm>
          <a:prstGeom prst="rect">
            <a:avLst/>
          </a:prstGeom>
          <a:solidFill>
            <a:srgbClr val="CCFFCC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不採計國中教育會考成績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929322" y="5518722"/>
            <a:ext cx="2643206" cy="461665"/>
          </a:xfrm>
          <a:prstGeom prst="rect">
            <a:avLst/>
          </a:prstGeom>
          <a:solidFill>
            <a:srgbClr val="CCECFF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原則採計會考成績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94C7EAEA-1FD3-4FFC-AA35-B76D124E94D8}"/>
              </a:ext>
            </a:extLst>
          </p:cNvPr>
          <p:cNvSpPr txBox="1"/>
          <p:nvPr/>
        </p:nvSpPr>
        <p:spPr>
          <a:xfrm>
            <a:off x="0" y="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基隆市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2350927" y="1336035"/>
            <a:ext cx="1440160" cy="950354"/>
            <a:chOff x="251520" y="5214950"/>
            <a:chExt cx="1440160" cy="950354"/>
          </a:xfrm>
        </p:grpSpPr>
        <p:sp>
          <p:nvSpPr>
            <p:cNvPr id="5" name="橢圓 4"/>
            <p:cNvSpPr/>
            <p:nvPr/>
          </p:nvSpPr>
          <p:spPr>
            <a:xfrm>
              <a:off x="251520" y="5214950"/>
              <a:ext cx="1440160" cy="950354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28658" y="5443029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國中教育會考</a:t>
              </a:r>
              <a:endParaRPr lang="en-US" altLang="zh-TW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1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5/18</a:t>
              </a:r>
              <a:r>
                <a:rPr lang="zh-TW" altLang="en-US" sz="1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～</a:t>
              </a:r>
              <a:r>
                <a:rPr lang="en-US" altLang="zh-TW" sz="1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19</a:t>
              </a:r>
              <a:endParaRPr lang="zh-TW" altLang="en-US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994133" y="1350603"/>
            <a:ext cx="1440160" cy="950354"/>
            <a:chOff x="251520" y="5214950"/>
            <a:chExt cx="1440160" cy="950354"/>
          </a:xfrm>
        </p:grpSpPr>
        <p:sp>
          <p:nvSpPr>
            <p:cNvPr id="26" name="橢圓 25"/>
            <p:cNvSpPr/>
            <p:nvPr/>
          </p:nvSpPr>
          <p:spPr>
            <a:xfrm>
              <a:off x="251520" y="5214950"/>
              <a:ext cx="1440160" cy="950354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28658" y="5383310"/>
              <a:ext cx="12858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國中教育會考</a:t>
              </a:r>
              <a:endParaRPr lang="en-US" altLang="zh-TW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1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成績公告</a:t>
              </a:r>
              <a:endParaRPr lang="en-US" altLang="zh-TW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1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6/7</a:t>
              </a:r>
              <a:endParaRPr lang="zh-TW" altLang="en-US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39502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5" grpId="0" animBg="1"/>
      <p:bldP spid="15" grpId="0" animBg="1"/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55170" y="1482120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免試入學的</a:t>
            </a:r>
            <a:endParaRPr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計分</a:t>
            </a: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比序</a:t>
            </a:r>
          </a:p>
        </p:txBody>
      </p:sp>
    </p:spTree>
    <p:extLst>
      <p:ext uri="{BB962C8B-B14F-4D97-AF65-F5344CB8AC3E}">
        <p14:creationId xmlns:p14="http://schemas.microsoft.com/office/powerpoint/2010/main" val="360972140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1D04AE3-75C1-4651-8C38-0A7C374A1119}"/>
              </a:ext>
            </a:extLst>
          </p:cNvPr>
          <p:cNvSpPr/>
          <p:nvPr/>
        </p:nvSpPr>
        <p:spPr>
          <a:xfrm>
            <a:off x="1043608" y="1196752"/>
            <a:ext cx="707729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46050" algn="just">
              <a:spcBef>
                <a:spcPts val="600"/>
              </a:spcBef>
              <a:spcAft>
                <a:spcPts val="0"/>
              </a:spcAft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不同的入學管道</a:t>
            </a:r>
            <a:endParaRPr lang="en-US" altLang="zh-TW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indent="-146050" algn="just">
              <a:spcBef>
                <a:spcPts val="600"/>
              </a:spcBef>
              <a:spcAft>
                <a:spcPts val="0"/>
              </a:spcAft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其</a:t>
            </a:r>
            <a:r>
              <a:rPr lang="zh-TW" altLang="en-US" sz="6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計分項目</a:t>
            </a:r>
            <a:r>
              <a:rPr lang="en-US" altLang="zh-TW" sz="6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sz="6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標準</a:t>
            </a:r>
            <a:endParaRPr lang="en-US" altLang="zh-TW" sz="6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indent="-146050" algn="just">
              <a:spcBef>
                <a:spcPts val="600"/>
              </a:spcBef>
              <a:spcAft>
                <a:spcPts val="0"/>
              </a:spcAft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與</a:t>
            </a:r>
            <a:r>
              <a:rPr lang="zh-TW" altLang="en-US" sz="6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超額比序</a:t>
            </a:r>
            <a:endParaRPr lang="en-US" altLang="zh-TW" sz="6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indent="-146050" algn="just">
              <a:spcBef>
                <a:spcPts val="600"/>
              </a:spcBef>
              <a:spcAft>
                <a:spcPts val="0"/>
              </a:spcAft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都不相同</a:t>
            </a:r>
            <a:endParaRPr lang="zh-TW" altLang="zh-TW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7366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80739" y="2026313"/>
            <a:ext cx="7488832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p"/>
              <a:defRPr/>
            </a:pPr>
            <a:r>
              <a:rPr lang="zh-TW" alt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高中職免試</a:t>
            </a:r>
            <a:r>
              <a:rPr lang="en-US" altLang="zh-TW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完免、優免、大免、直升</a:t>
            </a:r>
            <a:r>
              <a:rPr lang="en-US" altLang="zh-TW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marL="685800" indent="-685800">
              <a:spcBef>
                <a:spcPts val="1800"/>
              </a:spcBef>
              <a:buFont typeface="Wingdings" panose="05000000000000000000" pitchFamily="2" charset="2"/>
              <a:buChar char="p"/>
              <a:defRPr/>
            </a:pPr>
            <a:r>
              <a:rPr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五專完全免試</a:t>
            </a:r>
            <a:endParaRPr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儷中黑"/>
              <a:cs typeface="Times New Roman" pitchFamily="18" charset="0"/>
            </a:endParaRPr>
          </a:p>
          <a:p>
            <a:pPr marL="685800" indent="-685800">
              <a:spcBef>
                <a:spcPts val="1800"/>
              </a:spcBef>
              <a:buFont typeface="Wingdings" panose="05000000000000000000" pitchFamily="2" charset="2"/>
              <a:buChar char="p"/>
              <a:defRPr/>
            </a:pPr>
            <a:r>
              <a:rPr lang="zh-TW" altLang="en-US" sz="48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</a:t>
            </a:r>
            <a:r>
              <a:rPr lang="zh-TW" altLang="en-US" sz="4800" b="1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優先免試</a:t>
            </a:r>
            <a:endParaRPr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儷中黑"/>
              <a:cs typeface="Times New Roman" pitchFamily="18" charset="0"/>
            </a:endParaRPr>
          </a:p>
          <a:p>
            <a:pPr marL="685800" indent="-685800">
              <a:spcBef>
                <a:spcPts val="1800"/>
              </a:spcBef>
              <a:buFont typeface="Wingdings" panose="05000000000000000000" pitchFamily="2" charset="2"/>
              <a:buChar char="p"/>
              <a:defRPr/>
            </a:pPr>
            <a:r>
              <a:rPr lang="zh-TW" altLang="en-US" sz="48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五專聯合免試</a:t>
            </a:r>
            <a:endParaRPr lang="en-US" altLang="zh-TW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儷中黑"/>
              <a:cs typeface="Times New Roman" pitchFamily="18" charset="0"/>
            </a:endParaRPr>
          </a:p>
        </p:txBody>
      </p:sp>
      <p:sp>
        <p:nvSpPr>
          <p:cNvPr id="5" name="矩形 10">
            <a:extLst>
              <a:ext uri="{FF2B5EF4-FFF2-40B4-BE49-F238E27FC236}">
                <a16:creationId xmlns="" xmlns:a16="http://schemas.microsoft.com/office/drawing/2014/main" id="{7764D80C-C6DB-4823-9B98-136E7610A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620688"/>
            <a:ext cx="6336704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的計分</a:t>
            </a:r>
            <a:r>
              <a:rPr kumimoji="0" lang="en-US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比序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1669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免試入學的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計分</a:t>
            </a:r>
            <a:endParaRPr lang="zh-TW" altLang="en-US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2743200" cy="2057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2743200" cy="20574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77072"/>
            <a:ext cx="2743200" cy="20574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835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500042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免試入學的錄取方式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2EDBFD9-BAAB-4CE8-B809-A5D6D44B4881}"/>
              </a:ext>
            </a:extLst>
          </p:cNvPr>
          <p:cNvSpPr/>
          <p:nvPr/>
        </p:nvSpPr>
        <p:spPr>
          <a:xfrm>
            <a:off x="899592" y="3140968"/>
            <a:ext cx="1133872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國中生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選填志願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/>
          </a:p>
        </p:txBody>
      </p:sp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A64C4B1D-71A4-45C3-90D2-D945BD005550}"/>
              </a:ext>
            </a:extLst>
          </p:cNvPr>
          <p:cNvGrpSpPr/>
          <p:nvPr/>
        </p:nvGrpSpPr>
        <p:grpSpPr>
          <a:xfrm>
            <a:off x="2154266" y="2145411"/>
            <a:ext cx="2975543" cy="995918"/>
            <a:chOff x="2154266" y="2145411"/>
            <a:chExt cx="2975543" cy="995918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6D40C2A4-7A0A-4FEE-8849-F53C6756D023}"/>
                </a:ext>
              </a:extLst>
            </p:cNvPr>
            <p:cNvSpPr/>
            <p:nvPr/>
          </p:nvSpPr>
          <p:spPr>
            <a:xfrm>
              <a:off x="3059833" y="2145411"/>
              <a:ext cx="2069976" cy="738664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申請人數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未超過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招生名額</a:t>
              </a:r>
              <a:endParaRPr lang="zh-TW" altLang="en-US" dirty="0"/>
            </a:p>
          </p:txBody>
        </p:sp>
        <p:sp>
          <p:nvSpPr>
            <p:cNvPr id="8" name="箭號: 向右 7">
              <a:extLst>
                <a:ext uri="{FF2B5EF4-FFF2-40B4-BE49-F238E27FC236}">
                  <a16:creationId xmlns="" xmlns:a16="http://schemas.microsoft.com/office/drawing/2014/main" id="{2B6D759C-D935-4281-BE29-060D1B638442}"/>
                </a:ext>
              </a:extLst>
            </p:cNvPr>
            <p:cNvSpPr/>
            <p:nvPr/>
          </p:nvSpPr>
          <p:spPr>
            <a:xfrm rot="-1800000">
              <a:off x="2154266" y="2565265"/>
              <a:ext cx="792088" cy="576064"/>
            </a:xfrm>
            <a:prstGeom prst="rightArrow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="" xmlns:a16="http://schemas.microsoft.com/office/drawing/2014/main" id="{43A95636-11BD-4B96-9209-A7D2458DBAF7}"/>
              </a:ext>
            </a:extLst>
          </p:cNvPr>
          <p:cNvGrpSpPr/>
          <p:nvPr/>
        </p:nvGrpSpPr>
        <p:grpSpPr>
          <a:xfrm>
            <a:off x="5305992" y="2145411"/>
            <a:ext cx="3038247" cy="707886"/>
            <a:chOff x="5305992" y="2145411"/>
            <a:chExt cx="3038247" cy="707886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7F8334F8-D847-463A-9B0C-25CB6D4A725D}"/>
                </a:ext>
              </a:extLst>
            </p:cNvPr>
            <p:cNvSpPr/>
            <p:nvPr/>
          </p:nvSpPr>
          <p:spPr>
            <a:xfrm>
              <a:off x="6274263" y="2145411"/>
              <a:ext cx="2069976" cy="707886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全額錄取</a:t>
              </a:r>
              <a:endPara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每人限錄取</a:t>
              </a:r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校</a:t>
              </a:r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科</a:t>
              </a:r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600" dirty="0"/>
            </a:p>
          </p:txBody>
        </p:sp>
        <p:sp>
          <p:nvSpPr>
            <p:cNvPr id="15" name="箭號: 向右 14">
              <a:extLst>
                <a:ext uri="{FF2B5EF4-FFF2-40B4-BE49-F238E27FC236}">
                  <a16:creationId xmlns="" xmlns:a16="http://schemas.microsoft.com/office/drawing/2014/main" id="{483EE003-3CEC-4141-9A0A-2BA38827ED8F}"/>
                </a:ext>
              </a:extLst>
            </p:cNvPr>
            <p:cNvSpPr/>
            <p:nvPr/>
          </p:nvSpPr>
          <p:spPr>
            <a:xfrm>
              <a:off x="5305992" y="2211322"/>
              <a:ext cx="792088" cy="576064"/>
            </a:xfrm>
            <a:prstGeom prst="rightArrow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="" xmlns:a16="http://schemas.microsoft.com/office/drawing/2014/main" id="{71751E08-6401-438D-AD14-8FA6A7226E50}"/>
              </a:ext>
            </a:extLst>
          </p:cNvPr>
          <p:cNvGrpSpPr/>
          <p:nvPr/>
        </p:nvGrpSpPr>
        <p:grpSpPr>
          <a:xfrm>
            <a:off x="2233963" y="3894295"/>
            <a:ext cx="2895846" cy="1281481"/>
            <a:chOff x="2233963" y="3894295"/>
            <a:chExt cx="2895846" cy="1281481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FDC4DBA9-5EB3-4C82-B3F0-ED23EC63EEF0}"/>
                </a:ext>
              </a:extLst>
            </p:cNvPr>
            <p:cNvSpPr/>
            <p:nvPr/>
          </p:nvSpPr>
          <p:spPr>
            <a:xfrm>
              <a:off x="3059833" y="4437112"/>
              <a:ext cx="2069976" cy="738664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申請人數 </a:t>
              </a:r>
            </a:p>
            <a:p>
              <a:pPr algn="ctr"/>
              <a:r>
                <a:rPr lang="zh-TW" altLang="en-US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超過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招生名額 </a:t>
              </a:r>
              <a:endParaRPr lang="zh-TW" altLang="en-US" dirty="0"/>
            </a:p>
          </p:txBody>
        </p:sp>
        <p:sp>
          <p:nvSpPr>
            <p:cNvPr id="16" name="箭號: 向右 15">
              <a:extLst>
                <a:ext uri="{FF2B5EF4-FFF2-40B4-BE49-F238E27FC236}">
                  <a16:creationId xmlns="" xmlns:a16="http://schemas.microsoft.com/office/drawing/2014/main" id="{B6427761-E861-4B4A-B0D4-3D768F5636AB}"/>
                </a:ext>
              </a:extLst>
            </p:cNvPr>
            <p:cNvSpPr/>
            <p:nvPr/>
          </p:nvSpPr>
          <p:spPr>
            <a:xfrm rot="2700000">
              <a:off x="2125951" y="4002307"/>
              <a:ext cx="792088" cy="576064"/>
            </a:xfrm>
            <a:prstGeom prst="rightArrow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="" xmlns:a16="http://schemas.microsoft.com/office/drawing/2014/main" id="{74381A0C-BBEF-4E10-B3E3-939BEE5080A8}"/>
              </a:ext>
            </a:extLst>
          </p:cNvPr>
          <p:cNvGrpSpPr/>
          <p:nvPr/>
        </p:nvGrpSpPr>
        <p:grpSpPr>
          <a:xfrm>
            <a:off x="5320291" y="3821559"/>
            <a:ext cx="3023948" cy="756813"/>
            <a:chOff x="5320291" y="3821559"/>
            <a:chExt cx="3023948" cy="756813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0D5613B5-2DE5-4C57-AA3B-9E5D02EDFD67}"/>
                </a:ext>
              </a:extLst>
            </p:cNvPr>
            <p:cNvSpPr/>
            <p:nvPr/>
          </p:nvSpPr>
          <p:spPr>
            <a:xfrm>
              <a:off x="6274263" y="3821559"/>
              <a:ext cx="2069976" cy="615553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依</a:t>
              </a:r>
              <a:r>
                <a:rPr lang="zh-TW" altLang="en-US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總積分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擇優錄取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不比序</a:t>
              </a:r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600" dirty="0"/>
            </a:p>
          </p:txBody>
        </p:sp>
        <p:sp>
          <p:nvSpPr>
            <p:cNvPr id="17" name="箭號: 向右 16">
              <a:extLst>
                <a:ext uri="{FF2B5EF4-FFF2-40B4-BE49-F238E27FC236}">
                  <a16:creationId xmlns="" xmlns:a16="http://schemas.microsoft.com/office/drawing/2014/main" id="{4E7F5922-9FAA-4FCA-BB1D-C47A1EE9D38D}"/>
                </a:ext>
              </a:extLst>
            </p:cNvPr>
            <p:cNvSpPr/>
            <p:nvPr/>
          </p:nvSpPr>
          <p:spPr>
            <a:xfrm rot="-900000">
              <a:off x="5320291" y="4002308"/>
              <a:ext cx="792088" cy="576064"/>
            </a:xfrm>
            <a:prstGeom prst="rightArrow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="" xmlns:a16="http://schemas.microsoft.com/office/drawing/2014/main" id="{45D229A7-C825-4DB8-AFFB-59EA7CD80CB0}"/>
              </a:ext>
            </a:extLst>
          </p:cNvPr>
          <p:cNvGrpSpPr/>
          <p:nvPr/>
        </p:nvGrpSpPr>
        <p:grpSpPr>
          <a:xfrm>
            <a:off x="5324201" y="5091797"/>
            <a:ext cx="3020038" cy="668754"/>
            <a:chOff x="5324201" y="5091797"/>
            <a:chExt cx="3020038" cy="668754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7958F4C4-A7D4-40B5-81D8-7DD6C0A0A724}"/>
                </a:ext>
              </a:extLst>
            </p:cNvPr>
            <p:cNvSpPr/>
            <p:nvPr/>
          </p:nvSpPr>
          <p:spPr>
            <a:xfrm>
              <a:off x="6274263" y="5175776"/>
              <a:ext cx="2069976" cy="584775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最低錄取</a:t>
              </a:r>
              <a:r>
                <a:rPr lang="zh-TW" altLang="en-US" sz="1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總積分相同</a:t>
              </a:r>
              <a:endParaRPr lang="en-US" altLang="zh-TW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進行超額比序</a:t>
              </a:r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箭號: 向右 17">
              <a:extLst>
                <a:ext uri="{FF2B5EF4-FFF2-40B4-BE49-F238E27FC236}">
                  <a16:creationId xmlns="" xmlns:a16="http://schemas.microsoft.com/office/drawing/2014/main" id="{30A62573-CCC7-44F9-833D-5C2766BA0B5B}"/>
                </a:ext>
              </a:extLst>
            </p:cNvPr>
            <p:cNvSpPr/>
            <p:nvPr/>
          </p:nvSpPr>
          <p:spPr>
            <a:xfrm rot="900000">
              <a:off x="5324201" y="5091797"/>
              <a:ext cx="792088" cy="576064"/>
            </a:xfrm>
            <a:prstGeom prst="rightArrow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星形: 七角 8">
            <a:extLst>
              <a:ext uri="{FF2B5EF4-FFF2-40B4-BE49-F238E27FC236}">
                <a16:creationId xmlns="" xmlns:a16="http://schemas.microsoft.com/office/drawing/2014/main" id="{A4F59BDB-1266-45EA-A3C3-5E37DBB2B8B0}"/>
              </a:ext>
            </a:extLst>
          </p:cNvPr>
          <p:cNvSpPr/>
          <p:nvPr/>
        </p:nvSpPr>
        <p:spPr>
          <a:xfrm>
            <a:off x="1079485" y="2515601"/>
            <a:ext cx="2941649" cy="1777495"/>
          </a:xfrm>
          <a:prstGeom prst="star7">
            <a:avLst/>
          </a:prstGeom>
          <a:solidFill>
            <a:srgbClr val="CCECFF"/>
          </a:solidFill>
          <a:ln w="381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不同校系</a:t>
            </a:r>
            <a:endParaRPr lang="en-US" altLang="zh-TW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不競爭</a:t>
            </a:r>
          </a:p>
        </p:txBody>
      </p:sp>
    </p:spTree>
    <p:extLst>
      <p:ext uri="{BB962C8B-B14F-4D97-AF65-F5344CB8AC3E}">
        <p14:creationId xmlns:p14="http://schemas.microsoft.com/office/powerpoint/2010/main" val="17550438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免試入學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的比序</a:t>
            </a:r>
            <a:endParaRPr lang="zh-TW" altLang="en-US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2743200" cy="2057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2743200" cy="20574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70" y="4005064"/>
            <a:ext cx="2743200" cy="2057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4982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172325" cy="5743575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535164" y="2623483"/>
            <a:ext cx="5901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肆</a:t>
            </a:r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、應屆畢業生</a:t>
            </a:r>
          </a:p>
          <a:p>
            <a:pPr lvl="0" algn="ctr"/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</a:t>
            </a:r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升學</a:t>
            </a:r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優勢</a:t>
            </a:r>
            <a:endParaRPr lang="zh-TW" altLang="en-US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52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56"/>
          <p:cNvSpPr/>
          <p:nvPr/>
        </p:nvSpPr>
        <p:spPr>
          <a:xfrm>
            <a:off x="-152400" y="2295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56"/>
          <p:cNvSpPr/>
          <p:nvPr/>
        </p:nvSpPr>
        <p:spPr>
          <a:xfrm>
            <a:off x="179512" y="620688"/>
            <a:ext cx="88120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基隆市</a:t>
            </a:r>
            <a:r>
              <a:rPr lang="zh-TW" sz="5400" b="1" dirty="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應屆</a:t>
            </a:r>
            <a:r>
              <a:rPr 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國中畢業生</a:t>
            </a:r>
            <a:r>
              <a:rPr lang="zh-TW" sz="3600" b="1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特惠專案</a:t>
            </a:r>
            <a:endParaRPr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75" name="Google Shape;875;p56"/>
          <p:cNvSpPr/>
          <p:nvPr/>
        </p:nvSpPr>
        <p:spPr>
          <a:xfrm>
            <a:off x="1000100" y="1857383"/>
            <a:ext cx="7072362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zh-TW" sz="4800" b="1" dirty="0">
                <a:solidFill>
                  <a:srgbClr val="FF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Arial"/>
              </a:rPr>
              <a:t>￥</a:t>
            </a:r>
            <a:r>
              <a:rPr lang="zh-TW" sz="4800" b="1" dirty="0">
                <a:solidFill>
                  <a:srgbClr val="C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Arial"/>
              </a:rPr>
              <a:t>基隆區</a:t>
            </a:r>
            <a:r>
              <a:rPr lang="zh-TW" sz="6600" b="1" dirty="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Arial"/>
              </a:rPr>
              <a:t>完全</a:t>
            </a:r>
            <a:r>
              <a:rPr lang="zh-TW" sz="4800" b="1" dirty="0">
                <a:solidFill>
                  <a:srgbClr val="C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Arial"/>
              </a:rPr>
              <a:t>免試入學</a:t>
            </a:r>
            <a:r>
              <a:rPr lang="zh-TW" altLang="en-US" sz="4800" b="1" dirty="0">
                <a:solidFill>
                  <a:srgbClr val="FF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￥</a:t>
            </a:r>
            <a:r>
              <a:rPr lang="zh-TW" altLang="zh-TW" sz="4800" b="1" dirty="0">
                <a:solidFill>
                  <a:srgbClr val="C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基隆市</a:t>
            </a:r>
            <a:r>
              <a:rPr lang="zh-TW" altLang="zh-TW" sz="6600" b="1" dirty="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優先</a:t>
            </a:r>
            <a:r>
              <a:rPr lang="zh-TW" altLang="zh-TW" sz="4800" b="1" dirty="0">
                <a:solidFill>
                  <a:srgbClr val="C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免試入學</a:t>
            </a:r>
            <a:endParaRPr sz="4800" b="1" dirty="0">
              <a:solidFill>
                <a:srgbClr val="C0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dirty="0">
                <a:solidFill>
                  <a:srgbClr val="FF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Arial"/>
              </a:rPr>
              <a:t>￥</a:t>
            </a:r>
            <a:r>
              <a:rPr lang="zh-TW" sz="4800" b="1" dirty="0">
                <a:solidFill>
                  <a:srgbClr val="C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基隆市</a:t>
            </a:r>
            <a:r>
              <a:rPr lang="zh-TW" sz="6600" b="1" dirty="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Arial"/>
              </a:rPr>
              <a:t>直升</a:t>
            </a:r>
            <a:r>
              <a:rPr lang="zh-TW" sz="4800" b="1" dirty="0">
                <a:solidFill>
                  <a:srgbClr val="C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/>
              </a:rPr>
              <a:t>入學</a:t>
            </a:r>
            <a:endParaRPr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星形: 七角 1">
            <a:extLst>
              <a:ext uri="{FF2B5EF4-FFF2-40B4-BE49-F238E27FC236}">
                <a16:creationId xmlns:a16="http://schemas.microsoft.com/office/drawing/2014/main" xmlns="" id="{85F73E28-BAC3-47CE-9AEF-4DD8E3A62EBC}"/>
              </a:ext>
            </a:extLst>
          </p:cNvPr>
          <p:cNvSpPr/>
          <p:nvPr/>
        </p:nvSpPr>
        <p:spPr>
          <a:xfrm>
            <a:off x="1413560" y="1857383"/>
            <a:ext cx="6245441" cy="3586578"/>
          </a:xfrm>
          <a:prstGeom prst="star7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就近入學</a:t>
            </a:r>
            <a:endParaRPr lang="en-US" altLang="zh-TW" sz="6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吃飽、睡飽、成績好</a:t>
            </a:r>
            <a:endParaRPr lang="en-US" altLang="zh-TW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孩子表現看得到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109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" grpId="0"/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11980" y="1851451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Times New Roman"/>
              </a:rPr>
              <a:t>優先免試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Times New Roman"/>
              </a:rPr>
              <a:t>入學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3816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172325" cy="5743575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2331368" y="2949062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壹、前言</a:t>
            </a:r>
          </a:p>
        </p:txBody>
      </p:sp>
    </p:spTree>
    <p:extLst>
      <p:ext uri="{BB962C8B-B14F-4D97-AF65-F5344CB8AC3E}">
        <p14:creationId xmlns:p14="http://schemas.microsoft.com/office/powerpoint/2010/main" val="118533455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58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辦理時機</a:t>
            </a:r>
            <a:endParaRPr sz="4800">
              <a:solidFill>
                <a:srgbClr val="FF0000"/>
              </a:solidFill>
            </a:endParaRPr>
          </a:p>
        </p:txBody>
      </p:sp>
      <p:grpSp>
        <p:nvGrpSpPr>
          <p:cNvPr id="890" name="Google Shape;890;p58"/>
          <p:cNvGrpSpPr/>
          <p:nvPr/>
        </p:nvGrpSpPr>
        <p:grpSpPr>
          <a:xfrm>
            <a:off x="500693" y="1571612"/>
            <a:ext cx="8143272" cy="3977679"/>
            <a:chOff x="659" y="0"/>
            <a:chExt cx="8143272" cy="3977679"/>
          </a:xfrm>
        </p:grpSpPr>
        <p:sp>
          <p:nvSpPr>
            <p:cNvPr id="891" name="Google Shape;891;p58"/>
            <p:cNvSpPr/>
            <p:nvPr/>
          </p:nvSpPr>
          <p:spPr>
            <a:xfrm>
              <a:off x="659" y="951541"/>
              <a:ext cx="3026138" cy="3026138"/>
            </a:xfrm>
            <a:prstGeom prst="ellipse">
              <a:avLst/>
            </a:prstGeom>
            <a:gradFill>
              <a:gsLst>
                <a:gs pos="0">
                  <a:srgbClr val="17177B"/>
                </a:gs>
                <a:gs pos="80000">
                  <a:srgbClr val="1E1EA3"/>
                </a:gs>
                <a:gs pos="100000">
                  <a:srgbClr val="1C1CA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8"/>
            <p:cNvSpPr txBox="1"/>
            <p:nvPr/>
          </p:nvSpPr>
          <p:spPr>
            <a:xfrm>
              <a:off x="443827" y="1394709"/>
              <a:ext cx="2139802" cy="2139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DFKai-SB"/>
                <a:buNone/>
              </a:pPr>
              <a:r>
                <a:rPr lang="zh-TW" sz="3600" dirty="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基隆市</a:t>
              </a:r>
              <a:endParaRPr sz="36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ts val="4400"/>
                <a:buFont typeface="DFKai-SB"/>
                <a:buNone/>
              </a:pPr>
              <a:r>
                <a:rPr lang="zh-TW" sz="4400" b="1" dirty="0">
                  <a:solidFill>
                    <a:srgbClr val="FF00FF"/>
                  </a:solidFill>
                  <a:latin typeface="DFKai-SB"/>
                  <a:ea typeface="DFKai-SB"/>
                  <a:cs typeface="DFKai-SB"/>
                  <a:sym typeface="DFKai-SB"/>
                </a:rPr>
                <a:t>優先</a:t>
              </a:r>
              <a:r>
                <a:rPr lang="zh-TW" sz="3600" dirty="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免試</a:t>
              </a:r>
              <a:endParaRPr sz="3600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DFKai-SB"/>
                <a:buNone/>
              </a:pPr>
              <a:r>
                <a:rPr lang="zh-TW" sz="3600" dirty="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入學</a:t>
              </a:r>
              <a:endParaRPr dirty="0"/>
            </a:p>
          </p:txBody>
        </p:sp>
        <p:sp>
          <p:nvSpPr>
            <p:cNvPr id="893" name="Google Shape;893;p58"/>
            <p:cNvSpPr/>
            <p:nvPr/>
          </p:nvSpPr>
          <p:spPr>
            <a:xfrm rot="4731102">
              <a:off x="3287484" y="1581264"/>
              <a:ext cx="1059148" cy="858868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17177B"/>
                </a:gs>
                <a:gs pos="80000">
                  <a:srgbClr val="1E1EA3"/>
                </a:gs>
                <a:gs pos="100000">
                  <a:srgbClr val="1C1CA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8"/>
            <p:cNvSpPr/>
            <p:nvPr/>
          </p:nvSpPr>
          <p:spPr>
            <a:xfrm>
              <a:off x="4540526" y="0"/>
              <a:ext cx="3603405" cy="3026138"/>
            </a:xfrm>
            <a:prstGeom prst="ellipse">
              <a:avLst/>
            </a:prstGeom>
            <a:gradFill>
              <a:gsLst>
                <a:gs pos="0">
                  <a:srgbClr val="BBB9B9"/>
                </a:gs>
                <a:gs pos="80000">
                  <a:srgbClr val="F5F3F3"/>
                </a:gs>
                <a:gs pos="100000">
                  <a:srgbClr val="F6F4F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8"/>
            <p:cNvSpPr txBox="1"/>
            <p:nvPr/>
          </p:nvSpPr>
          <p:spPr>
            <a:xfrm>
              <a:off x="5068232" y="443168"/>
              <a:ext cx="2547993" cy="2139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55875" rIns="55875" bIns="55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4400"/>
                <a:buFont typeface="DFKai-SB"/>
                <a:buNone/>
              </a:pPr>
              <a:r>
                <a:rPr lang="zh-TW" sz="4400">
                  <a:solidFill>
                    <a:srgbClr val="000099"/>
                  </a:solidFill>
                  <a:latin typeface="DFKai-SB"/>
                  <a:ea typeface="DFKai-SB"/>
                  <a:cs typeface="DFKai-SB"/>
                  <a:sym typeface="DFKai-SB"/>
                </a:rPr>
                <a:t>基北區</a:t>
              </a:r>
              <a:endParaRPr sz="4400">
                <a:solidFill>
                  <a:srgbClr val="000099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99"/>
                </a:buClr>
                <a:buSzPts val="4400"/>
                <a:buFont typeface="DFKai-SB"/>
                <a:buNone/>
              </a:pPr>
              <a:r>
                <a:rPr lang="zh-TW" sz="4400">
                  <a:solidFill>
                    <a:srgbClr val="000099"/>
                  </a:solidFill>
                  <a:latin typeface="DFKai-SB"/>
                  <a:ea typeface="DFKai-SB"/>
                  <a:cs typeface="DFKai-SB"/>
                  <a:sym typeface="DFKai-SB"/>
                </a:rPr>
                <a:t>免試入學</a:t>
              </a:r>
              <a:endParaRPr/>
            </a:p>
          </p:txBody>
        </p:sp>
      </p:grpSp>
      <p:sp>
        <p:nvSpPr>
          <p:cNvPr id="896" name="Google Shape;896;p58"/>
          <p:cNvSpPr/>
          <p:nvPr/>
        </p:nvSpPr>
        <p:spPr>
          <a:xfrm>
            <a:off x="7286625" y="4857750"/>
            <a:ext cx="1320800" cy="16700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58"/>
          <p:cNvSpPr/>
          <p:nvPr/>
        </p:nvSpPr>
        <p:spPr>
          <a:xfrm>
            <a:off x="3857625" y="4929188"/>
            <a:ext cx="1289050" cy="15525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58"/>
          <p:cNvSpPr txBox="1"/>
          <p:nvPr/>
        </p:nvSpPr>
        <p:spPr>
          <a:xfrm>
            <a:off x="714375" y="1714500"/>
            <a:ext cx="10001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dirty="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Arial"/>
              </a:rPr>
              <a:t>先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99" name="Google Shape;899;p58"/>
          <p:cNvSpPr txBox="1"/>
          <p:nvPr/>
        </p:nvSpPr>
        <p:spPr>
          <a:xfrm>
            <a:off x="4572000" y="1143000"/>
            <a:ext cx="10001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dirty="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Arial"/>
              </a:rPr>
              <a:t>後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27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59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招生學校</a:t>
            </a: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(12校)</a:t>
            </a:r>
            <a:endParaRPr sz="2400">
              <a:solidFill>
                <a:srgbClr val="FF0000"/>
              </a:solidFill>
            </a:endParaRPr>
          </a:p>
        </p:txBody>
      </p:sp>
      <p:grpSp>
        <p:nvGrpSpPr>
          <p:cNvPr id="905" name="Google Shape;905;p59"/>
          <p:cNvGrpSpPr/>
          <p:nvPr/>
        </p:nvGrpSpPr>
        <p:grpSpPr>
          <a:xfrm>
            <a:off x="1262812" y="1143646"/>
            <a:ext cx="6363724" cy="5427962"/>
            <a:chOff x="905654" y="662"/>
            <a:chExt cx="6363724" cy="5427962"/>
          </a:xfrm>
        </p:grpSpPr>
        <p:sp>
          <p:nvSpPr>
            <p:cNvPr id="906" name="Google Shape;906;p59"/>
            <p:cNvSpPr/>
            <p:nvPr/>
          </p:nvSpPr>
          <p:spPr>
            <a:xfrm>
              <a:off x="905654" y="662"/>
              <a:ext cx="1809320" cy="90466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07" name="Google Shape;907;p59"/>
            <p:cNvSpPr txBox="1"/>
            <p:nvPr/>
          </p:nvSpPr>
          <p:spPr>
            <a:xfrm>
              <a:off x="932151" y="27159"/>
              <a:ext cx="1756326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475" tIns="46975" rIns="70475" bIns="4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zh-TW" sz="3700" dirty="0">
                  <a:solidFill>
                    <a:schemeClr val="lt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市立</a:t>
              </a: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08" name="Google Shape;908;p59"/>
            <p:cNvSpPr/>
            <p:nvPr/>
          </p:nvSpPr>
          <p:spPr>
            <a:xfrm>
              <a:off x="1086586" y="905323"/>
              <a:ext cx="180932" cy="6784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09" name="Google Shape;909;p59"/>
            <p:cNvSpPr/>
            <p:nvPr/>
          </p:nvSpPr>
          <p:spPr>
            <a:xfrm>
              <a:off x="1267518" y="1131488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10" name="Google Shape;910;p59"/>
            <p:cNvSpPr txBox="1"/>
            <p:nvPr/>
          </p:nvSpPr>
          <p:spPr>
            <a:xfrm>
              <a:off x="1294015" y="1157985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</a:pPr>
              <a:r>
                <a:rPr lang="zh-TW" sz="40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安樂</a:t>
              </a:r>
              <a:endPara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11" name="Google Shape;911;p59"/>
            <p:cNvSpPr/>
            <p:nvPr/>
          </p:nvSpPr>
          <p:spPr>
            <a:xfrm>
              <a:off x="1086586" y="905323"/>
              <a:ext cx="180932" cy="18093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12" name="Google Shape;912;p59"/>
            <p:cNvSpPr/>
            <p:nvPr/>
          </p:nvSpPr>
          <p:spPr>
            <a:xfrm>
              <a:off x="1267518" y="2262313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1414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13" name="Google Shape;913;p59"/>
            <p:cNvSpPr txBox="1"/>
            <p:nvPr/>
          </p:nvSpPr>
          <p:spPr>
            <a:xfrm>
              <a:off x="1294015" y="2288810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TW" sz="4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中山</a:t>
              </a:r>
              <a:endPara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14" name="Google Shape;914;p59"/>
            <p:cNvSpPr/>
            <p:nvPr/>
          </p:nvSpPr>
          <p:spPr>
            <a:xfrm>
              <a:off x="1086586" y="905323"/>
              <a:ext cx="180932" cy="29401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15" name="Google Shape;915;p59"/>
            <p:cNvSpPr/>
            <p:nvPr/>
          </p:nvSpPr>
          <p:spPr>
            <a:xfrm>
              <a:off x="1267518" y="3393139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16" name="Google Shape;916;p59"/>
            <p:cNvSpPr txBox="1"/>
            <p:nvPr/>
          </p:nvSpPr>
          <p:spPr>
            <a:xfrm>
              <a:off x="1294015" y="3419636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TW" sz="4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暖暖</a:t>
              </a:r>
              <a:endPara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17" name="Google Shape;917;p59"/>
            <p:cNvSpPr/>
            <p:nvPr/>
          </p:nvSpPr>
          <p:spPr>
            <a:xfrm>
              <a:off x="1086586" y="905323"/>
              <a:ext cx="180932" cy="40709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18" name="Google Shape;918;p59"/>
            <p:cNvSpPr/>
            <p:nvPr/>
          </p:nvSpPr>
          <p:spPr>
            <a:xfrm>
              <a:off x="1267518" y="4523964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3E3E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19" name="Google Shape;919;p59"/>
            <p:cNvSpPr txBox="1"/>
            <p:nvPr/>
          </p:nvSpPr>
          <p:spPr>
            <a:xfrm>
              <a:off x="1294015" y="4550461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TW" sz="4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八斗</a:t>
              </a:r>
              <a:endParaRPr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sym typeface="Arial"/>
              </a:endParaRPr>
            </a:p>
          </p:txBody>
        </p:sp>
        <p:sp>
          <p:nvSpPr>
            <p:cNvPr id="920" name="Google Shape;920;p59"/>
            <p:cNvSpPr/>
            <p:nvPr/>
          </p:nvSpPr>
          <p:spPr>
            <a:xfrm>
              <a:off x="3167305" y="662"/>
              <a:ext cx="1809320" cy="904660"/>
            </a:xfrm>
            <a:prstGeom prst="roundRect">
              <a:avLst>
                <a:gd name="adj" fmla="val 10000"/>
              </a:avLst>
            </a:prstGeom>
            <a:solidFill>
              <a:srgbClr val="72727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21" name="Google Shape;921;p59"/>
            <p:cNvSpPr txBox="1"/>
            <p:nvPr/>
          </p:nvSpPr>
          <p:spPr>
            <a:xfrm>
              <a:off x="3193802" y="27159"/>
              <a:ext cx="1756326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475" tIns="46975" rIns="70475" bIns="4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zh-TW" sz="3700">
                  <a:solidFill>
                    <a:schemeClr val="lt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國立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22" name="Google Shape;922;p59"/>
            <p:cNvSpPr/>
            <p:nvPr/>
          </p:nvSpPr>
          <p:spPr>
            <a:xfrm>
              <a:off x="3348237" y="905323"/>
              <a:ext cx="180932" cy="6784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3" name="Google Shape;923;p59"/>
            <p:cNvSpPr/>
            <p:nvPr/>
          </p:nvSpPr>
          <p:spPr>
            <a:xfrm>
              <a:off x="3529169" y="1131488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35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24" name="Google Shape;924;p59"/>
            <p:cNvSpPr txBox="1"/>
            <p:nvPr/>
          </p:nvSpPr>
          <p:spPr>
            <a:xfrm>
              <a:off x="3555666" y="1157985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TW" sz="4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基中</a:t>
              </a:r>
              <a:endPara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25" name="Google Shape;925;p59"/>
            <p:cNvSpPr/>
            <p:nvPr/>
          </p:nvSpPr>
          <p:spPr>
            <a:xfrm>
              <a:off x="3348237" y="905323"/>
              <a:ext cx="180932" cy="18093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6" name="Google Shape;926;p59"/>
            <p:cNvSpPr/>
            <p:nvPr/>
          </p:nvSpPr>
          <p:spPr>
            <a:xfrm>
              <a:off x="3529169" y="2262313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6767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27" name="Google Shape;927;p59"/>
            <p:cNvSpPr txBox="1"/>
            <p:nvPr/>
          </p:nvSpPr>
          <p:spPr>
            <a:xfrm>
              <a:off x="3555666" y="2288810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TW" sz="4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基女</a:t>
              </a:r>
              <a:endPara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28" name="Google Shape;928;p59"/>
            <p:cNvSpPr/>
            <p:nvPr/>
          </p:nvSpPr>
          <p:spPr>
            <a:xfrm>
              <a:off x="3348237" y="905323"/>
              <a:ext cx="183913" cy="28957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9" name="Google Shape;929;p59"/>
            <p:cNvSpPr/>
            <p:nvPr/>
          </p:nvSpPr>
          <p:spPr>
            <a:xfrm>
              <a:off x="3532151" y="3348702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7C7C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30" name="Google Shape;930;p59"/>
            <p:cNvSpPr txBox="1"/>
            <p:nvPr/>
          </p:nvSpPr>
          <p:spPr>
            <a:xfrm>
              <a:off x="3558648" y="3375199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TW" sz="4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基商</a:t>
              </a:r>
              <a:endPara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31" name="Google Shape;931;p59"/>
            <p:cNvSpPr/>
            <p:nvPr/>
          </p:nvSpPr>
          <p:spPr>
            <a:xfrm>
              <a:off x="3348237" y="905323"/>
              <a:ext cx="180932" cy="40709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2" name="Google Shape;932;p59"/>
            <p:cNvSpPr/>
            <p:nvPr/>
          </p:nvSpPr>
          <p:spPr>
            <a:xfrm>
              <a:off x="3529169" y="4523964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191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33" name="Google Shape;933;p59"/>
            <p:cNvSpPr txBox="1"/>
            <p:nvPr/>
          </p:nvSpPr>
          <p:spPr>
            <a:xfrm>
              <a:off x="3555666" y="4550461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25" tIns="31750" rIns="47625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zh-TW" sz="25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海</a:t>
              </a:r>
              <a:r>
                <a:rPr lang="zh-TW" sz="2500" b="1" dirty="0" smtClean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大附中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34" name="Google Shape;934;p59"/>
            <p:cNvSpPr/>
            <p:nvPr/>
          </p:nvSpPr>
          <p:spPr>
            <a:xfrm>
              <a:off x="5460058" y="32723"/>
              <a:ext cx="1809320" cy="904660"/>
            </a:xfrm>
            <a:prstGeom prst="roundRect">
              <a:avLst>
                <a:gd name="adj" fmla="val 10000"/>
              </a:avLst>
            </a:prstGeom>
            <a:solidFill>
              <a:srgbClr val="E4E4E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35" name="Google Shape;935;p59"/>
            <p:cNvSpPr txBox="1"/>
            <p:nvPr/>
          </p:nvSpPr>
          <p:spPr>
            <a:xfrm>
              <a:off x="5486555" y="59220"/>
              <a:ext cx="1756326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475" tIns="46975" rIns="70475" bIns="4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zh-TW" sz="3700">
                  <a:solidFill>
                    <a:schemeClr val="lt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私立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36" name="Google Shape;936;p59"/>
            <p:cNvSpPr/>
            <p:nvPr/>
          </p:nvSpPr>
          <p:spPr>
            <a:xfrm>
              <a:off x="5640990" y="937384"/>
              <a:ext cx="127524" cy="6272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7" name="Google Shape;937;p59"/>
            <p:cNvSpPr/>
            <p:nvPr/>
          </p:nvSpPr>
          <p:spPr>
            <a:xfrm>
              <a:off x="5768515" y="1112345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38" name="Google Shape;938;p59"/>
            <p:cNvSpPr txBox="1"/>
            <p:nvPr/>
          </p:nvSpPr>
          <p:spPr>
            <a:xfrm>
              <a:off x="5795012" y="1138842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TW" sz="4000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二信</a:t>
              </a: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39" name="Google Shape;939;p59"/>
            <p:cNvSpPr/>
            <p:nvPr/>
          </p:nvSpPr>
          <p:spPr>
            <a:xfrm>
              <a:off x="5640990" y="937384"/>
              <a:ext cx="149829" cy="1777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0" name="Google Shape;940;p59"/>
            <p:cNvSpPr/>
            <p:nvPr/>
          </p:nvSpPr>
          <p:spPr>
            <a:xfrm>
              <a:off x="5790820" y="2262313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ABA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41" name="Google Shape;941;p59"/>
            <p:cNvSpPr txBox="1"/>
            <p:nvPr/>
          </p:nvSpPr>
          <p:spPr>
            <a:xfrm>
              <a:off x="5817317" y="2288810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TW" sz="4000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聖心</a:t>
              </a: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42" name="Google Shape;942;p59"/>
            <p:cNvSpPr/>
            <p:nvPr/>
          </p:nvSpPr>
          <p:spPr>
            <a:xfrm>
              <a:off x="5640990" y="937384"/>
              <a:ext cx="149829" cy="29080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3" name="Google Shape;943;p59"/>
            <p:cNvSpPr/>
            <p:nvPr/>
          </p:nvSpPr>
          <p:spPr>
            <a:xfrm>
              <a:off x="5790820" y="3393139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CFCF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44" name="Google Shape;944;p59"/>
            <p:cNvSpPr txBox="1"/>
            <p:nvPr/>
          </p:nvSpPr>
          <p:spPr>
            <a:xfrm>
              <a:off x="5817317" y="3419636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TW" sz="4000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光隆</a:t>
              </a: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45" name="Google Shape;945;p59"/>
            <p:cNvSpPr/>
            <p:nvPr/>
          </p:nvSpPr>
          <p:spPr>
            <a:xfrm>
              <a:off x="5640990" y="937384"/>
              <a:ext cx="149829" cy="40389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6" name="Google Shape;946;p59"/>
            <p:cNvSpPr/>
            <p:nvPr/>
          </p:nvSpPr>
          <p:spPr>
            <a:xfrm>
              <a:off x="5790820" y="4523964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E4E4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947" name="Google Shape;947;p59"/>
            <p:cNvSpPr txBox="1"/>
            <p:nvPr/>
          </p:nvSpPr>
          <p:spPr>
            <a:xfrm>
              <a:off x="5817317" y="4550461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TW" sz="4000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培德</a:t>
              </a: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8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60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報名資格</a:t>
            </a:r>
            <a:endParaRPr sz="4800">
              <a:solidFill>
                <a:srgbClr val="FF0000"/>
              </a:solidFill>
            </a:endParaRPr>
          </a:p>
        </p:txBody>
      </p:sp>
      <p:grpSp>
        <p:nvGrpSpPr>
          <p:cNvPr id="953" name="Google Shape;953;p60"/>
          <p:cNvGrpSpPr/>
          <p:nvPr/>
        </p:nvGrpSpPr>
        <p:grpSpPr>
          <a:xfrm>
            <a:off x="1043608" y="1071547"/>
            <a:ext cx="7056784" cy="5305568"/>
            <a:chOff x="857224" y="1357284"/>
            <a:chExt cx="8224186" cy="5305576"/>
          </a:xfrm>
        </p:grpSpPr>
        <p:sp>
          <p:nvSpPr>
            <p:cNvPr id="954" name="Google Shape;954;p60"/>
            <p:cNvSpPr/>
            <p:nvPr/>
          </p:nvSpPr>
          <p:spPr>
            <a:xfrm>
              <a:off x="857224" y="1357284"/>
              <a:ext cx="8072494" cy="3693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5400"/>
                <a:buFont typeface="Arial"/>
                <a:buNone/>
              </a:pPr>
              <a:r>
                <a:rPr lang="zh-TW" sz="5400" b="1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【</a:t>
              </a:r>
              <a:r>
                <a:rPr lang="zh-TW" sz="7200" b="1">
                  <a:solidFill>
                    <a:srgbClr val="3333FF"/>
                  </a:solidFill>
                  <a:latin typeface="DFKai-SB"/>
                  <a:ea typeface="DFKai-SB"/>
                  <a:cs typeface="DFKai-SB"/>
                  <a:sym typeface="DFKai-SB"/>
                </a:rPr>
                <a:t>基隆市</a:t>
              </a:r>
              <a:r>
                <a:rPr lang="zh-TW" sz="5400" b="1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】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5400"/>
                <a:buFont typeface="Arial"/>
                <a:buNone/>
              </a:pPr>
              <a:r>
                <a:rPr lang="zh-TW" sz="5400" b="1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公私立國民中學</a:t>
              </a:r>
              <a:r>
                <a:rPr lang="zh-TW" sz="7200" b="1">
                  <a:solidFill>
                    <a:srgbClr val="FF00FF"/>
                  </a:solidFill>
                  <a:latin typeface="DFKai-SB"/>
                  <a:ea typeface="DFKai-SB"/>
                  <a:cs typeface="DFKai-SB"/>
                  <a:sym typeface="DFKai-SB"/>
                </a:rPr>
                <a:t>應屆</a:t>
              </a:r>
              <a:r>
                <a:rPr lang="zh-TW" sz="5400" b="1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畢(結)業生</a:t>
              </a:r>
              <a:endParaRPr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55" name="Google Shape;955;p60" descr="http://pic.pimg.tw/gong5887903/64164be7fa3d540eaf1e5ec21c421ecf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76235" y="4506830"/>
              <a:ext cx="3405175" cy="215603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711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61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報名作業</a:t>
            </a:r>
            <a:endParaRPr/>
          </a:p>
        </p:txBody>
      </p:sp>
      <p:sp>
        <p:nvSpPr>
          <p:cNvPr id="961" name="Google Shape;961;p61"/>
          <p:cNvSpPr/>
          <p:nvPr/>
        </p:nvSpPr>
        <p:spPr>
          <a:xfrm>
            <a:off x="857223" y="1145525"/>
            <a:ext cx="7358115" cy="2177904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☆</a:t>
            </a:r>
            <a:r>
              <a:rPr lang="zh-TW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一律由就讀國中代辦</a:t>
            </a:r>
            <a:r>
              <a:rPr lang="zh-TW" sz="4800" b="1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集體報名</a:t>
            </a:r>
            <a:r>
              <a:rPr lang="zh-TW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☆報名學生可選填 </a:t>
            </a:r>
            <a:r>
              <a:rPr lang="zh-TW" sz="4800" b="1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校/ 1 科</a:t>
            </a:r>
            <a:r>
              <a:rPr lang="zh-TW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66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2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錄取方式</a:t>
            </a:r>
            <a:endParaRPr/>
          </a:p>
        </p:txBody>
      </p:sp>
      <p:grpSp>
        <p:nvGrpSpPr>
          <p:cNvPr id="967" name="Google Shape;967;p62"/>
          <p:cNvGrpSpPr/>
          <p:nvPr/>
        </p:nvGrpSpPr>
        <p:grpSpPr>
          <a:xfrm>
            <a:off x="255846" y="1215415"/>
            <a:ext cx="8632306" cy="5166629"/>
            <a:chOff x="4326" y="215307"/>
            <a:chExt cx="8632306" cy="5166629"/>
          </a:xfrm>
        </p:grpSpPr>
        <p:sp>
          <p:nvSpPr>
            <p:cNvPr id="968" name="Google Shape;968;p62"/>
            <p:cNvSpPr/>
            <p:nvPr/>
          </p:nvSpPr>
          <p:spPr>
            <a:xfrm>
              <a:off x="4326" y="1639093"/>
              <a:ext cx="2271659" cy="231905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2"/>
            <p:cNvSpPr txBox="1"/>
            <p:nvPr/>
          </p:nvSpPr>
          <p:spPr>
            <a:xfrm>
              <a:off x="70861" y="1705628"/>
              <a:ext cx="2138589" cy="2185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rgbClr val="FF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報名</a:t>
              </a:r>
              <a:endParaRPr sz="4000" b="1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rgbClr val="FF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1校</a:t>
              </a:r>
              <a:r>
                <a:rPr lang="zh-TW" sz="2000" b="1">
                  <a:solidFill>
                    <a:srgbClr val="FF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或</a:t>
              </a:r>
              <a:r>
                <a:rPr lang="zh-TW" sz="4000" b="1">
                  <a:solidFill>
                    <a:srgbClr val="FF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1科</a:t>
              </a:r>
              <a:endParaRPr/>
            </a:p>
          </p:txBody>
        </p:sp>
        <p:sp>
          <p:nvSpPr>
            <p:cNvPr id="970" name="Google Shape;970;p62"/>
            <p:cNvSpPr/>
            <p:nvPr/>
          </p:nvSpPr>
          <p:spPr>
            <a:xfrm rot="-3408080">
              <a:off x="1900554" y="2086031"/>
              <a:ext cx="1659527" cy="36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2"/>
            <p:cNvSpPr txBox="1"/>
            <p:nvPr/>
          </p:nvSpPr>
          <p:spPr>
            <a:xfrm rot="-3408080">
              <a:off x="2688829" y="2062806"/>
              <a:ext cx="82976" cy="82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endParaRPr sz="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972" name="Google Shape;972;p62"/>
            <p:cNvSpPr/>
            <p:nvPr/>
          </p:nvSpPr>
          <p:spPr>
            <a:xfrm>
              <a:off x="3184650" y="215307"/>
              <a:ext cx="2271659" cy="2389320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2"/>
            <p:cNvSpPr txBox="1"/>
            <p:nvPr/>
          </p:nvSpPr>
          <p:spPr>
            <a:xfrm>
              <a:off x="3251185" y="281842"/>
              <a:ext cx="2138589" cy="22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  <a:buSzPts val="2600"/>
                <a:buFont typeface="Cambria Math"/>
                <a:buNone/>
              </a:pPr>
              <a:r>
                <a:rPr lang="zh-TW" sz="2600" b="1">
                  <a:solidFill>
                    <a:srgbClr val="008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報名人數</a:t>
              </a:r>
              <a:endParaRPr sz="2600" b="1">
                <a:solidFill>
                  <a:srgbClr val="008000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rgbClr val="FF00F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少於</a:t>
              </a:r>
              <a:endParaRPr sz="4000" b="1">
                <a:solidFill>
                  <a:srgbClr val="FF00FF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  <a:buSzPts val="2600"/>
                <a:buFont typeface="Cambria Math"/>
                <a:buNone/>
              </a:pPr>
              <a:r>
                <a:rPr lang="zh-TW" sz="2600" b="1">
                  <a:solidFill>
                    <a:srgbClr val="008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招生名額</a:t>
              </a:r>
              <a:endParaRPr/>
            </a:p>
          </p:txBody>
        </p:sp>
        <p:sp>
          <p:nvSpPr>
            <p:cNvPr id="974" name="Google Shape;974;p62"/>
            <p:cNvSpPr/>
            <p:nvPr/>
          </p:nvSpPr>
          <p:spPr>
            <a:xfrm>
              <a:off x="5456309" y="1391704"/>
              <a:ext cx="908663" cy="36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2A2A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2"/>
            <p:cNvSpPr txBox="1"/>
            <p:nvPr/>
          </p:nvSpPr>
          <p:spPr>
            <a:xfrm>
              <a:off x="5887925" y="1387251"/>
              <a:ext cx="45433" cy="45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976" name="Google Shape;976;p62"/>
            <p:cNvSpPr/>
            <p:nvPr/>
          </p:nvSpPr>
          <p:spPr>
            <a:xfrm>
              <a:off x="6364973" y="842052"/>
              <a:ext cx="2271659" cy="1135829"/>
            </a:xfrm>
            <a:prstGeom prst="roundRect">
              <a:avLst>
                <a:gd name="adj" fmla="val 10000"/>
              </a:avLst>
            </a:prstGeom>
            <a:solidFill>
              <a:schemeClr val="dk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2"/>
            <p:cNvSpPr txBox="1"/>
            <p:nvPr/>
          </p:nvSpPr>
          <p:spPr>
            <a:xfrm>
              <a:off x="6398240" y="875319"/>
              <a:ext cx="2205125" cy="1069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rgbClr val="FF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全額錄取</a:t>
              </a:r>
              <a:endParaRPr/>
            </a:p>
          </p:txBody>
        </p:sp>
        <p:sp>
          <p:nvSpPr>
            <p:cNvPr id="978" name="Google Shape;978;p62"/>
            <p:cNvSpPr/>
            <p:nvPr/>
          </p:nvSpPr>
          <p:spPr>
            <a:xfrm rot="3277564">
              <a:off x="1945512" y="3420282"/>
              <a:ext cx="1569611" cy="36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2"/>
            <p:cNvSpPr txBox="1"/>
            <p:nvPr/>
          </p:nvSpPr>
          <p:spPr>
            <a:xfrm rot="3277564">
              <a:off x="2691077" y="3399305"/>
              <a:ext cx="78480" cy="78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980" name="Google Shape;980;p62"/>
            <p:cNvSpPr/>
            <p:nvPr/>
          </p:nvSpPr>
          <p:spPr>
            <a:xfrm>
              <a:off x="3184650" y="2775002"/>
              <a:ext cx="2271659" cy="2606934"/>
            </a:xfrm>
            <a:prstGeom prst="roundRect">
              <a:avLst>
                <a:gd name="adj" fmla="val 10000"/>
              </a:avLst>
            </a:prstGeom>
            <a:solidFill>
              <a:srgbClr val="0000C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2"/>
            <p:cNvSpPr txBox="1"/>
            <p:nvPr/>
          </p:nvSpPr>
          <p:spPr>
            <a:xfrm>
              <a:off x="3251185" y="2841537"/>
              <a:ext cx="2138589" cy="2473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mbria Math"/>
                <a:buNone/>
              </a:pPr>
              <a:r>
                <a:rPr lang="zh-TW" sz="31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報名人數</a:t>
              </a:r>
              <a:endParaRPr sz="31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rgbClr val="FF00F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多於</a:t>
              </a:r>
              <a:endParaRPr sz="4000" b="1">
                <a:solidFill>
                  <a:srgbClr val="FF00FF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mbria Math"/>
                <a:buNone/>
              </a:pPr>
              <a:r>
                <a:rPr lang="zh-TW" sz="31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招生名額</a:t>
              </a:r>
              <a:endParaRPr/>
            </a:p>
          </p:txBody>
        </p:sp>
        <p:sp>
          <p:nvSpPr>
            <p:cNvPr id="982" name="Google Shape;982;p62"/>
            <p:cNvSpPr/>
            <p:nvPr/>
          </p:nvSpPr>
          <p:spPr>
            <a:xfrm>
              <a:off x="5456309" y="4060206"/>
              <a:ext cx="908663" cy="36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2A2A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2"/>
            <p:cNvSpPr txBox="1"/>
            <p:nvPr/>
          </p:nvSpPr>
          <p:spPr>
            <a:xfrm>
              <a:off x="5887925" y="4055752"/>
              <a:ext cx="45433" cy="45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984" name="Google Shape;984;p62"/>
            <p:cNvSpPr/>
            <p:nvPr/>
          </p:nvSpPr>
          <p:spPr>
            <a:xfrm>
              <a:off x="6364973" y="3510554"/>
              <a:ext cx="2271659" cy="1135829"/>
            </a:xfrm>
            <a:prstGeom prst="roundRect">
              <a:avLst>
                <a:gd name="adj" fmla="val 10000"/>
              </a:avLst>
            </a:prstGeom>
            <a:solidFill>
              <a:srgbClr val="2A2A8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2"/>
            <p:cNvSpPr txBox="1"/>
            <p:nvPr/>
          </p:nvSpPr>
          <p:spPr>
            <a:xfrm>
              <a:off x="6398240" y="3543821"/>
              <a:ext cx="2205125" cy="1069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進行比序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35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11980" y="1851451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Times New Roman"/>
              </a:rPr>
              <a:t>完全免試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Times New Roman"/>
              </a:rPr>
              <a:t>入學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7028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4"/>
          <p:cNvSpPr txBox="1"/>
          <p:nvPr/>
        </p:nvSpPr>
        <p:spPr>
          <a:xfrm>
            <a:off x="0" y="714356"/>
            <a:ext cx="9144000" cy="86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None/>
            </a:pPr>
            <a:r>
              <a:rPr lang="zh-TW" sz="4000" b="1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  <a:sym typeface="Calibri"/>
              </a:rPr>
              <a:t>完全免試入學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00" name="Google Shape;1000;p64"/>
          <p:cNvSpPr/>
          <p:nvPr/>
        </p:nvSpPr>
        <p:spPr>
          <a:xfrm>
            <a:off x="1132882" y="1914185"/>
            <a:ext cx="6878236" cy="3785611"/>
          </a:xfrm>
          <a:prstGeom prst="rect">
            <a:avLst/>
          </a:prstGeom>
          <a:solidFill>
            <a:srgbClr val="CCFFCC"/>
          </a:solidFill>
          <a:ln w="28575" cap="flat" cmpd="sng">
            <a:solidFill>
              <a:schemeClr val="dk1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Arial"/>
              </a:rPr>
              <a:t>☆不採計</a:t>
            </a:r>
            <a:r>
              <a:rPr lang="zh-TW" sz="4000" b="1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Arial"/>
              </a:rPr>
              <a:t>國中教育會考</a:t>
            </a:r>
            <a:r>
              <a:rPr lang="zh-TW" sz="4000" b="1" dirty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Arial"/>
              </a:rPr>
              <a:t>成績</a:t>
            </a:r>
            <a:r>
              <a:rPr lang="zh-TW" sz="4000" b="1" dirty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  <a:sym typeface="Times New Roman"/>
              </a:rPr>
              <a:t>。</a:t>
            </a:r>
            <a:endParaRPr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  <a:sym typeface="Times New Roman"/>
              </a:rPr>
              <a:t>☆不採計</a:t>
            </a:r>
            <a:r>
              <a:rPr lang="zh-TW" sz="4000" b="1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  <a:sym typeface="Times New Roman"/>
              </a:rPr>
              <a:t>國中在校學科</a:t>
            </a:r>
            <a:r>
              <a:rPr lang="zh-TW" sz="4000" b="1" dirty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  <a:sym typeface="Times New Roman"/>
              </a:rPr>
              <a:t>成績。</a:t>
            </a:r>
            <a:endParaRPr sz="4000" b="1" dirty="0">
              <a:solidFill>
                <a:srgbClr val="C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  <a:sym typeface="Times New Roman"/>
              </a:rPr>
              <a:t>☆不採計</a:t>
            </a:r>
            <a:r>
              <a:rPr lang="zh-TW" sz="4000" b="1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  <a:sym typeface="Times New Roman"/>
              </a:rPr>
              <a:t>志願序</a:t>
            </a:r>
            <a:r>
              <a:rPr lang="zh-TW" sz="4000" b="1" dirty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  <a:sym typeface="Times New Roman"/>
              </a:rPr>
              <a:t>積分</a:t>
            </a:r>
            <a:r>
              <a:rPr lang="zh-TW" sz="4000" b="1" dirty="0" smtClean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  <a:sym typeface="Times New Roman"/>
              </a:rPr>
              <a:t>。</a:t>
            </a:r>
            <a:endParaRPr lang="en-US" altLang="zh-TW" sz="4000" b="1" dirty="0" smtClean="0">
              <a:solidFill>
                <a:srgbClr val="C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/>
              <a:sym typeface="Times New Roman"/>
            </a:endParaRPr>
          </a:p>
          <a:p>
            <a:pPr>
              <a:lnSpc>
                <a:spcPct val="150000"/>
              </a:lnSpc>
            </a:pPr>
            <a:r>
              <a:rPr lang="zh-TW" altLang="zh-TW" sz="4000" b="1" dirty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  <a:sym typeface="Times New Roman"/>
              </a:rPr>
              <a:t>☆</a:t>
            </a:r>
            <a:r>
              <a:rPr lang="zh-TW" altLang="en-US" sz="4000" b="1" dirty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</a:rPr>
              <a:t>會</a:t>
            </a:r>
            <a:r>
              <a:rPr lang="zh-TW" altLang="zh-TW" sz="4000" b="1" dirty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</a:rPr>
              <a:t>考前</a:t>
            </a:r>
            <a:r>
              <a:rPr lang="zh-TW" altLang="zh-TW" sz="4000" b="1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</a:rPr>
              <a:t>分發</a:t>
            </a:r>
            <a:r>
              <a:rPr lang="zh-TW" altLang="zh-TW" sz="4000" b="1" dirty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</a:rPr>
              <a:t>，會考後</a:t>
            </a:r>
            <a:r>
              <a:rPr lang="zh-TW" altLang="zh-TW" sz="4000" b="1" dirty="0" smtClean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</a:rPr>
              <a:t>報到</a:t>
            </a:r>
            <a:r>
              <a:rPr lang="zh-TW" altLang="zh-TW" sz="4000" b="1" dirty="0" smtClean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  <a:sym typeface="Times New Roman"/>
              </a:rPr>
              <a:t>。</a:t>
            </a:r>
            <a:endParaRPr sz="4000" b="1" dirty="0">
              <a:solidFill>
                <a:srgbClr val="008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087339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65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辦理時機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1006" name="Google Shape;1006;p65"/>
          <p:cNvSpPr/>
          <p:nvPr/>
        </p:nvSpPr>
        <p:spPr>
          <a:xfrm>
            <a:off x="7286625" y="4857750"/>
            <a:ext cx="1320800" cy="16700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65"/>
          <p:cNvSpPr/>
          <p:nvPr/>
        </p:nvSpPr>
        <p:spPr>
          <a:xfrm>
            <a:off x="3857625" y="4929188"/>
            <a:ext cx="1289050" cy="15525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8" name="Google Shape;1008;p65"/>
          <p:cNvGrpSpPr/>
          <p:nvPr/>
        </p:nvGrpSpPr>
        <p:grpSpPr>
          <a:xfrm>
            <a:off x="3072253" y="571480"/>
            <a:ext cx="5571712" cy="3678463"/>
            <a:chOff x="3072253" y="571480"/>
            <a:chExt cx="5571712" cy="3678463"/>
          </a:xfrm>
        </p:grpSpPr>
        <p:grpSp>
          <p:nvGrpSpPr>
            <p:cNvPr id="1009" name="Google Shape;1009;p65"/>
            <p:cNvGrpSpPr/>
            <p:nvPr/>
          </p:nvGrpSpPr>
          <p:grpSpPr>
            <a:xfrm>
              <a:off x="3072253" y="1571612"/>
              <a:ext cx="5571712" cy="2678331"/>
              <a:chOff x="451" y="0"/>
              <a:chExt cx="5571712" cy="2678331"/>
            </a:xfrm>
          </p:grpSpPr>
          <p:sp>
            <p:nvSpPr>
              <p:cNvPr id="1010" name="Google Shape;1010;p65"/>
              <p:cNvSpPr/>
              <p:nvPr/>
            </p:nvSpPr>
            <p:spPr>
              <a:xfrm>
                <a:off x="451" y="607815"/>
                <a:ext cx="2070516" cy="2070516"/>
              </a:xfrm>
              <a:prstGeom prst="ellipse">
                <a:avLst/>
              </a:prstGeom>
              <a:gradFill>
                <a:gsLst>
                  <a:gs pos="0">
                    <a:srgbClr val="17177B"/>
                  </a:gs>
                  <a:gs pos="80000">
                    <a:srgbClr val="1E1EA3"/>
                  </a:gs>
                  <a:gs pos="100000">
                    <a:srgbClr val="1C1CA5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65"/>
              <p:cNvSpPr txBox="1"/>
              <p:nvPr/>
            </p:nvSpPr>
            <p:spPr>
              <a:xfrm>
                <a:off x="303671" y="911035"/>
                <a:ext cx="1464076" cy="146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650" tIns="26650" rIns="26650" bIns="26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00"/>
                  <a:buFont typeface="DFKai-SB"/>
                  <a:buNone/>
                </a:pPr>
                <a:r>
                  <a:rPr lang="zh-TW" sz="2100" b="1">
                    <a:solidFill>
                      <a:schemeClr val="lt1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基隆市</a:t>
                </a:r>
                <a:endParaRPr sz="2100" b="1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FF"/>
                  </a:buClr>
                  <a:buSzPts val="2100"/>
                  <a:buFont typeface="DFKai-SB"/>
                  <a:buNone/>
                </a:pPr>
                <a:r>
                  <a:rPr lang="zh-TW" sz="2100" b="1">
                    <a:solidFill>
                      <a:srgbClr val="FF00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優先</a:t>
                </a:r>
                <a:r>
                  <a:rPr lang="zh-TW" sz="2100" b="1">
                    <a:solidFill>
                      <a:schemeClr val="lt1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免試</a:t>
                </a:r>
                <a:endParaRPr sz="2100" b="1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00"/>
                  <a:buFont typeface="DFKai-SB"/>
                  <a:buNone/>
                </a:pPr>
                <a:r>
                  <a:rPr lang="zh-TW" sz="2100" b="1">
                    <a:solidFill>
                      <a:schemeClr val="lt1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入學</a:t>
                </a:r>
                <a:endParaRPr/>
              </a:p>
            </p:txBody>
          </p:sp>
          <p:sp>
            <p:nvSpPr>
              <p:cNvPr id="1012" name="Google Shape;1012;p65"/>
              <p:cNvSpPr/>
              <p:nvPr/>
            </p:nvSpPr>
            <p:spPr>
              <a:xfrm rot="4774519">
                <a:off x="2248436" y="1061924"/>
                <a:ext cx="724680" cy="58273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17177B"/>
                  </a:gs>
                  <a:gs pos="80000">
                    <a:srgbClr val="1E1EA3"/>
                  </a:gs>
                  <a:gs pos="100000">
                    <a:srgbClr val="1C1CA5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65"/>
              <p:cNvSpPr/>
              <p:nvPr/>
            </p:nvSpPr>
            <p:spPr>
              <a:xfrm>
                <a:off x="3106676" y="0"/>
                <a:ext cx="2465487" cy="2070516"/>
              </a:xfrm>
              <a:prstGeom prst="ellipse">
                <a:avLst/>
              </a:prstGeom>
              <a:gradFill>
                <a:gsLst>
                  <a:gs pos="0">
                    <a:srgbClr val="BBB9B9"/>
                  </a:gs>
                  <a:gs pos="80000">
                    <a:srgbClr val="F5F3F3"/>
                  </a:gs>
                  <a:gs pos="100000">
                    <a:srgbClr val="F6F4F4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65"/>
              <p:cNvSpPr txBox="1"/>
              <p:nvPr/>
            </p:nvSpPr>
            <p:spPr>
              <a:xfrm>
                <a:off x="3467738" y="303220"/>
                <a:ext cx="1743363" cy="146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650" tIns="26650" rIns="26650" bIns="26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99"/>
                  </a:buClr>
                  <a:buSzPts val="2100"/>
                  <a:buFont typeface="DFKai-SB"/>
                  <a:buNone/>
                </a:pPr>
                <a:r>
                  <a:rPr lang="zh-TW" sz="2100" b="1">
                    <a:solidFill>
                      <a:srgbClr val="000099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基北區</a:t>
                </a:r>
                <a:endParaRPr sz="2100" b="1">
                  <a:solidFill>
                    <a:srgbClr val="000099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735"/>
                  </a:spcBef>
                  <a:spcAft>
                    <a:spcPts val="0"/>
                  </a:spcAft>
                  <a:buClr>
                    <a:srgbClr val="000099"/>
                  </a:buClr>
                  <a:buSzPts val="2100"/>
                  <a:buFont typeface="DFKai-SB"/>
                  <a:buNone/>
                </a:pPr>
                <a:r>
                  <a:rPr lang="zh-TW" sz="2100" b="1">
                    <a:solidFill>
                      <a:srgbClr val="000099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免試入學</a:t>
                </a:r>
                <a:endParaRPr/>
              </a:p>
            </p:txBody>
          </p:sp>
        </p:grpSp>
        <p:sp>
          <p:nvSpPr>
            <p:cNvPr id="1015" name="Google Shape;1015;p65"/>
            <p:cNvSpPr txBox="1"/>
            <p:nvPr/>
          </p:nvSpPr>
          <p:spPr>
            <a:xfrm>
              <a:off x="3571868" y="1142984"/>
              <a:ext cx="1000125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Arial"/>
                <a:buNone/>
              </a:pPr>
              <a:r>
                <a:rPr lang="zh-TW" sz="6000" b="1" dirty="0">
                  <a:solidFill>
                    <a:schemeClr val="dk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先</a:t>
              </a: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016" name="Google Shape;1016;p65"/>
            <p:cNvSpPr txBox="1"/>
            <p:nvPr/>
          </p:nvSpPr>
          <p:spPr>
            <a:xfrm>
              <a:off x="6929454" y="571480"/>
              <a:ext cx="1000125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Arial"/>
                <a:buNone/>
              </a:pPr>
              <a:r>
                <a:rPr lang="zh-TW" sz="6000" b="1" dirty="0">
                  <a:solidFill>
                    <a:schemeClr val="dk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後</a:t>
              </a: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017" name="Google Shape;1017;p65"/>
          <p:cNvGrpSpPr/>
          <p:nvPr/>
        </p:nvGrpSpPr>
        <p:grpSpPr>
          <a:xfrm>
            <a:off x="285720" y="3429000"/>
            <a:ext cx="2070516" cy="2070516"/>
            <a:chOff x="451" y="607815"/>
            <a:chExt cx="2070516" cy="2070516"/>
          </a:xfrm>
        </p:grpSpPr>
        <p:sp>
          <p:nvSpPr>
            <p:cNvPr id="1018" name="Google Shape;1018;p65"/>
            <p:cNvSpPr/>
            <p:nvPr/>
          </p:nvSpPr>
          <p:spPr>
            <a:xfrm>
              <a:off x="451" y="607815"/>
              <a:ext cx="2070516" cy="207051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5"/>
            <p:cNvSpPr/>
            <p:nvPr/>
          </p:nvSpPr>
          <p:spPr>
            <a:xfrm>
              <a:off x="71889" y="911035"/>
              <a:ext cx="1785950" cy="146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 b="1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基隆</a:t>
              </a:r>
              <a:r>
                <a:rPr lang="zh-TW" sz="4000" b="1">
                  <a:solidFill>
                    <a:srgbClr val="FF00FF"/>
                  </a:solidFill>
                  <a:latin typeface="DFKai-SB"/>
                  <a:ea typeface="DFKai-SB"/>
                  <a:cs typeface="DFKai-SB"/>
                  <a:sym typeface="DFKai-SB"/>
                </a:rPr>
                <a:t>區</a:t>
              </a:r>
              <a:endParaRPr sz="4000" b="1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 b="1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完全免試</a:t>
              </a:r>
              <a:endParaRPr sz="3000" b="1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 b="1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入學</a:t>
              </a:r>
              <a:endParaRPr/>
            </a:p>
          </p:txBody>
        </p:sp>
      </p:grpSp>
      <p:sp>
        <p:nvSpPr>
          <p:cNvPr id="1020" name="Google Shape;1020;p65"/>
          <p:cNvSpPr/>
          <p:nvPr/>
        </p:nvSpPr>
        <p:spPr>
          <a:xfrm rot="4774519">
            <a:off x="2347203" y="3403835"/>
            <a:ext cx="724680" cy="58273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3333FF"/>
              </a:gs>
              <a:gs pos="80000">
                <a:srgbClr val="1E1EA3"/>
              </a:gs>
              <a:gs pos="100000">
                <a:srgbClr val="1C1C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65"/>
          <p:cNvSpPr txBox="1"/>
          <p:nvPr/>
        </p:nvSpPr>
        <p:spPr>
          <a:xfrm>
            <a:off x="357158" y="2214554"/>
            <a:ext cx="17859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zh-TW" sz="6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Arial"/>
              </a:rPr>
              <a:t>更早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54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66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招生範圍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027" name="Google Shape;1027;p66"/>
          <p:cNvSpPr/>
          <p:nvPr/>
        </p:nvSpPr>
        <p:spPr>
          <a:xfrm>
            <a:off x="7286625" y="4857750"/>
            <a:ext cx="1320800" cy="16700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66"/>
          <p:cNvSpPr/>
          <p:nvPr/>
        </p:nvSpPr>
        <p:spPr>
          <a:xfrm>
            <a:off x="3857625" y="4929188"/>
            <a:ext cx="1289050" cy="15525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66"/>
          <p:cNvSpPr/>
          <p:nvPr/>
        </p:nvSpPr>
        <p:spPr>
          <a:xfrm>
            <a:off x="1000100" y="1357298"/>
            <a:ext cx="7072362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zh-TW" sz="4800" b="1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基隆市</a:t>
            </a:r>
            <a:r>
              <a:rPr lang="zh-TW" sz="4000" b="1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全區(中正、仁愛、</a:t>
            </a:r>
            <a:endParaRPr sz="4000" b="1" dirty="0">
              <a:solidFill>
                <a:srgbClr val="3333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信義、中山、安樂、七堵、</a:t>
            </a:r>
            <a:endParaRPr sz="4000" b="1" dirty="0">
              <a:solidFill>
                <a:srgbClr val="3333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暖暖等區)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zh-TW" sz="4800" b="1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新北市</a:t>
            </a:r>
            <a:r>
              <a:rPr lang="zh-TW" sz="4000" b="1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瑞芳、萬里、雙溪、</a:t>
            </a:r>
            <a:endParaRPr sz="4000" b="1" dirty="0">
              <a:solidFill>
                <a:srgbClr val="3333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貢寮、平溪、汐止等區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31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67"/>
          <p:cNvSpPr txBox="1">
            <a:spLocks noGrp="1"/>
          </p:cNvSpPr>
          <p:nvPr>
            <p:ph type="title"/>
          </p:nvPr>
        </p:nvSpPr>
        <p:spPr>
          <a:xfrm>
            <a:off x="928662" y="17463"/>
            <a:ext cx="7286676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招生學校</a:t>
            </a:r>
            <a:r>
              <a:rPr 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zh-TW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altLang="zh-TW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zh-TW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校</a:t>
            </a:r>
            <a:r>
              <a:rPr 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35" name="Google Shape;1035;p67"/>
          <p:cNvGrpSpPr/>
          <p:nvPr/>
        </p:nvGrpSpPr>
        <p:grpSpPr>
          <a:xfrm>
            <a:off x="302611" y="1147257"/>
            <a:ext cx="6355259" cy="5420740"/>
            <a:chOff x="159767" y="4273"/>
            <a:chExt cx="6355259" cy="5420740"/>
          </a:xfrm>
        </p:grpSpPr>
        <p:sp>
          <p:nvSpPr>
            <p:cNvPr id="1036" name="Google Shape;1036;p67"/>
            <p:cNvSpPr/>
            <p:nvPr/>
          </p:nvSpPr>
          <p:spPr>
            <a:xfrm>
              <a:off x="159767" y="4273"/>
              <a:ext cx="1806913" cy="903456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7"/>
            <p:cNvSpPr txBox="1"/>
            <p:nvPr/>
          </p:nvSpPr>
          <p:spPr>
            <a:xfrm>
              <a:off x="186228" y="30734"/>
              <a:ext cx="1753991" cy="850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475" tIns="46975" rIns="70475" bIns="4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zh-TW" sz="3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市立</a:t>
              </a:r>
              <a:endParaRPr/>
            </a:p>
          </p:txBody>
        </p:sp>
        <p:sp>
          <p:nvSpPr>
            <p:cNvPr id="1038" name="Google Shape;1038;p67"/>
            <p:cNvSpPr/>
            <p:nvPr/>
          </p:nvSpPr>
          <p:spPr>
            <a:xfrm>
              <a:off x="340458" y="907730"/>
              <a:ext cx="180691" cy="6775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39" name="Google Shape;1039;p67"/>
            <p:cNvSpPr/>
            <p:nvPr/>
          </p:nvSpPr>
          <p:spPr>
            <a:xfrm>
              <a:off x="521150" y="1133594"/>
              <a:ext cx="1445531" cy="90345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7"/>
            <p:cNvSpPr txBox="1"/>
            <p:nvPr/>
          </p:nvSpPr>
          <p:spPr>
            <a:xfrm>
              <a:off x="547611" y="1160055"/>
              <a:ext cx="1392609" cy="850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40625" rIns="6095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3200"/>
                <a:buFont typeface="Arial"/>
                <a:buNone/>
              </a:pPr>
              <a:r>
                <a:rPr lang="zh-TW" sz="3200" dirty="0">
                  <a:solidFill>
                    <a:srgbClr val="BFBFBF"/>
                  </a:solidFill>
                  <a:latin typeface="+mn-ea"/>
                  <a:ea typeface="+mn-ea"/>
                  <a:sym typeface="Arial"/>
                </a:rPr>
                <a:t>安樂</a:t>
              </a:r>
              <a:endParaRPr dirty="0">
                <a:latin typeface="+mn-ea"/>
                <a:ea typeface="+mn-ea"/>
              </a:endParaRPr>
            </a:p>
          </p:txBody>
        </p:sp>
        <p:sp>
          <p:nvSpPr>
            <p:cNvPr id="1041" name="Google Shape;1041;p67"/>
            <p:cNvSpPr/>
            <p:nvPr/>
          </p:nvSpPr>
          <p:spPr>
            <a:xfrm>
              <a:off x="340458" y="907730"/>
              <a:ext cx="180691" cy="18069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42" name="Google Shape;1042;p67"/>
            <p:cNvSpPr/>
            <p:nvPr/>
          </p:nvSpPr>
          <p:spPr>
            <a:xfrm>
              <a:off x="521150" y="2262915"/>
              <a:ext cx="1445531" cy="90345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63500" cap="flat" cmpd="sng">
              <a:solidFill>
                <a:srgbClr val="1414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7"/>
            <p:cNvSpPr txBox="1"/>
            <p:nvPr/>
          </p:nvSpPr>
          <p:spPr>
            <a:xfrm>
              <a:off x="547611" y="2289376"/>
              <a:ext cx="1392609" cy="850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</a:pPr>
              <a:r>
                <a:rPr lang="zh-TW" sz="40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sym typeface="Arial"/>
                </a:rPr>
                <a:t>中山</a:t>
              </a:r>
              <a:endPara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44" name="Google Shape;1044;p67"/>
            <p:cNvSpPr/>
            <p:nvPr/>
          </p:nvSpPr>
          <p:spPr>
            <a:xfrm>
              <a:off x="340458" y="907730"/>
              <a:ext cx="180691" cy="293623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45" name="Google Shape;1045;p67"/>
            <p:cNvSpPr/>
            <p:nvPr/>
          </p:nvSpPr>
          <p:spPr>
            <a:xfrm>
              <a:off x="521150" y="3392236"/>
              <a:ext cx="1445531" cy="90345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7"/>
            <p:cNvSpPr txBox="1"/>
            <p:nvPr/>
          </p:nvSpPr>
          <p:spPr>
            <a:xfrm>
              <a:off x="547611" y="3418697"/>
              <a:ext cx="1392609" cy="850534"/>
            </a:xfrm>
            <a:prstGeom prst="rect">
              <a:avLst/>
            </a:prstGeom>
            <a:noFill/>
            <a:ln w="63500">
              <a:solidFill>
                <a:srgbClr val="141414"/>
              </a:solidFill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000"/>
              </a:pPr>
              <a:r>
                <a:rPr lang="zh-TW" sz="40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暖暖</a:t>
              </a:r>
              <a:endParaRPr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47" name="Google Shape;1047;p67"/>
            <p:cNvSpPr/>
            <p:nvPr/>
          </p:nvSpPr>
          <p:spPr>
            <a:xfrm>
              <a:off x="340458" y="907730"/>
              <a:ext cx="180691" cy="40655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48" name="Google Shape;1048;p67"/>
            <p:cNvSpPr/>
            <p:nvPr/>
          </p:nvSpPr>
          <p:spPr>
            <a:xfrm>
              <a:off x="521150" y="4521557"/>
              <a:ext cx="1445531" cy="90345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3E3E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7"/>
            <p:cNvSpPr txBox="1"/>
            <p:nvPr/>
          </p:nvSpPr>
          <p:spPr>
            <a:xfrm>
              <a:off x="547611" y="4548018"/>
              <a:ext cx="1392609" cy="850534"/>
            </a:xfrm>
            <a:prstGeom prst="rect">
              <a:avLst/>
            </a:prstGeom>
            <a:noFill/>
            <a:ln w="63500">
              <a:solidFill>
                <a:srgbClr val="141414"/>
              </a:solidFill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000"/>
              </a:pPr>
              <a:r>
                <a:rPr lang="zh-TW" sz="40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八斗</a:t>
              </a:r>
              <a:endParaRPr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50" name="Google Shape;1050;p67"/>
            <p:cNvSpPr/>
            <p:nvPr/>
          </p:nvSpPr>
          <p:spPr>
            <a:xfrm>
              <a:off x="2418410" y="4273"/>
              <a:ext cx="1806913" cy="903456"/>
            </a:xfrm>
            <a:prstGeom prst="roundRect">
              <a:avLst>
                <a:gd name="adj" fmla="val 10000"/>
              </a:avLst>
            </a:prstGeom>
            <a:solidFill>
              <a:srgbClr val="72727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7"/>
            <p:cNvSpPr txBox="1"/>
            <p:nvPr/>
          </p:nvSpPr>
          <p:spPr>
            <a:xfrm>
              <a:off x="2444871" y="30734"/>
              <a:ext cx="1753991" cy="850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475" tIns="46975" rIns="70475" bIns="4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zh-TW" sz="3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國立</a:t>
              </a:r>
              <a:endParaRPr/>
            </a:p>
          </p:txBody>
        </p:sp>
        <p:sp>
          <p:nvSpPr>
            <p:cNvPr id="1052" name="Google Shape;1052;p67"/>
            <p:cNvSpPr/>
            <p:nvPr/>
          </p:nvSpPr>
          <p:spPr>
            <a:xfrm>
              <a:off x="2599101" y="907730"/>
              <a:ext cx="180691" cy="6775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53" name="Google Shape;1053;p67"/>
            <p:cNvSpPr/>
            <p:nvPr/>
          </p:nvSpPr>
          <p:spPr>
            <a:xfrm>
              <a:off x="2779792" y="1133594"/>
              <a:ext cx="1445531" cy="90345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63500" cap="flat" cmpd="sng">
              <a:solidFill>
                <a:srgbClr val="535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7"/>
            <p:cNvSpPr txBox="1"/>
            <p:nvPr/>
          </p:nvSpPr>
          <p:spPr>
            <a:xfrm>
              <a:off x="2806253" y="1160055"/>
              <a:ext cx="1392609" cy="8505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000"/>
              </a:pPr>
              <a:r>
                <a:rPr lang="zh-TW" sz="40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基中</a:t>
              </a:r>
              <a:endParaRPr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55" name="Google Shape;1055;p67"/>
            <p:cNvSpPr/>
            <p:nvPr/>
          </p:nvSpPr>
          <p:spPr>
            <a:xfrm>
              <a:off x="2599101" y="907730"/>
              <a:ext cx="173868" cy="18213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56" name="Google Shape;1056;p67"/>
            <p:cNvSpPr/>
            <p:nvPr/>
          </p:nvSpPr>
          <p:spPr>
            <a:xfrm>
              <a:off x="2772969" y="2277343"/>
              <a:ext cx="1445531" cy="90345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635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7"/>
            <p:cNvSpPr txBox="1"/>
            <p:nvPr/>
          </p:nvSpPr>
          <p:spPr>
            <a:xfrm>
              <a:off x="2799430" y="2303804"/>
              <a:ext cx="1392609" cy="850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000"/>
              </a:pPr>
              <a:r>
                <a:rPr lang="zh-TW" sz="40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基女</a:t>
              </a:r>
              <a:endParaRPr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58" name="Google Shape;1058;p67"/>
            <p:cNvSpPr/>
            <p:nvPr/>
          </p:nvSpPr>
          <p:spPr>
            <a:xfrm>
              <a:off x="2599101" y="907730"/>
              <a:ext cx="183669" cy="28918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59" name="Google Shape;1059;p67"/>
            <p:cNvSpPr/>
            <p:nvPr/>
          </p:nvSpPr>
          <p:spPr>
            <a:xfrm>
              <a:off x="2782770" y="3347858"/>
              <a:ext cx="1445531" cy="90345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7C7C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7"/>
            <p:cNvSpPr txBox="1"/>
            <p:nvPr/>
          </p:nvSpPr>
          <p:spPr>
            <a:xfrm>
              <a:off x="2809231" y="3374319"/>
              <a:ext cx="1392609" cy="850534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000"/>
              </a:pPr>
              <a:r>
                <a:rPr lang="zh-TW" sz="40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基商</a:t>
              </a:r>
              <a:endParaRPr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61" name="Google Shape;1061;p67"/>
            <p:cNvSpPr/>
            <p:nvPr/>
          </p:nvSpPr>
          <p:spPr>
            <a:xfrm>
              <a:off x="2599101" y="907730"/>
              <a:ext cx="180691" cy="40655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62" name="Google Shape;1062;p67"/>
            <p:cNvSpPr/>
            <p:nvPr/>
          </p:nvSpPr>
          <p:spPr>
            <a:xfrm>
              <a:off x="2779792" y="4521557"/>
              <a:ext cx="1445531" cy="90345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635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7"/>
            <p:cNvSpPr txBox="1"/>
            <p:nvPr/>
          </p:nvSpPr>
          <p:spPr>
            <a:xfrm>
              <a:off x="2806253" y="4548018"/>
              <a:ext cx="1392609" cy="8505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spcFirstLastPara="1" wrap="square" lIns="47625" tIns="31750" rIns="47625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zh-TW" sz="25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sym typeface="Arial"/>
                </a:rPr>
                <a:t>海大附中</a:t>
              </a:r>
              <a:endPara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64" name="Google Shape;1064;p67"/>
            <p:cNvSpPr/>
            <p:nvPr/>
          </p:nvSpPr>
          <p:spPr>
            <a:xfrm>
              <a:off x="4708113" y="36291"/>
              <a:ext cx="1806913" cy="903456"/>
            </a:xfrm>
            <a:prstGeom prst="roundRect">
              <a:avLst>
                <a:gd name="adj" fmla="val 10000"/>
              </a:avLst>
            </a:prstGeom>
            <a:solidFill>
              <a:srgbClr val="E4E4E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7"/>
            <p:cNvSpPr txBox="1"/>
            <p:nvPr/>
          </p:nvSpPr>
          <p:spPr>
            <a:xfrm>
              <a:off x="4734574" y="62752"/>
              <a:ext cx="1753991" cy="850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475" tIns="46975" rIns="70475" bIns="4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zh-TW" sz="3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私立</a:t>
              </a:r>
              <a:endParaRPr/>
            </a:p>
          </p:txBody>
        </p:sp>
        <p:sp>
          <p:nvSpPr>
            <p:cNvPr id="1066" name="Google Shape;1066;p67"/>
            <p:cNvSpPr/>
            <p:nvPr/>
          </p:nvSpPr>
          <p:spPr>
            <a:xfrm>
              <a:off x="4888804" y="939748"/>
              <a:ext cx="158144" cy="6153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67" name="Google Shape;1067;p67"/>
            <p:cNvSpPr/>
            <p:nvPr/>
          </p:nvSpPr>
          <p:spPr>
            <a:xfrm>
              <a:off x="5046949" y="1103418"/>
              <a:ext cx="1445531" cy="90345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7"/>
            <p:cNvSpPr txBox="1"/>
            <p:nvPr/>
          </p:nvSpPr>
          <p:spPr>
            <a:xfrm>
              <a:off x="5073410" y="1129879"/>
              <a:ext cx="1392609" cy="850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000"/>
              </a:pPr>
              <a:r>
                <a:rPr lang="zh-TW" sz="4000" dirty="0">
                  <a:solidFill>
                    <a:schemeClr val="dk1"/>
                  </a:solidFill>
                  <a:latin typeface="+mn-ea"/>
                  <a:ea typeface="+mn-ea"/>
                </a:rPr>
                <a:t>二信</a:t>
              </a:r>
              <a:endParaRPr sz="4000" dirty="0">
                <a:solidFill>
                  <a:schemeClr val="dk1"/>
                </a:solidFill>
                <a:latin typeface="+mn-ea"/>
                <a:ea typeface="+mn-ea"/>
              </a:endParaRPr>
            </a:p>
          </p:txBody>
        </p:sp>
        <p:sp>
          <p:nvSpPr>
            <p:cNvPr id="1069" name="Google Shape;1069;p67"/>
            <p:cNvSpPr/>
            <p:nvPr/>
          </p:nvSpPr>
          <p:spPr>
            <a:xfrm>
              <a:off x="4888804" y="939748"/>
              <a:ext cx="149630" cy="17748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72" name="Google Shape;1072;p67"/>
            <p:cNvSpPr/>
            <p:nvPr/>
          </p:nvSpPr>
          <p:spPr>
            <a:xfrm>
              <a:off x="4888804" y="939748"/>
              <a:ext cx="149630" cy="290421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73" name="Google Shape;1073;p67"/>
            <p:cNvSpPr/>
            <p:nvPr/>
          </p:nvSpPr>
          <p:spPr>
            <a:xfrm>
              <a:off x="5038435" y="3392236"/>
              <a:ext cx="1445531" cy="90345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CFCF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7"/>
            <p:cNvSpPr txBox="1"/>
            <p:nvPr/>
          </p:nvSpPr>
          <p:spPr>
            <a:xfrm>
              <a:off x="5064896" y="3418697"/>
              <a:ext cx="1392609" cy="850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000"/>
              </a:pPr>
              <a:r>
                <a:rPr lang="zh-TW" sz="4000" dirty="0">
                  <a:solidFill>
                    <a:schemeClr val="dk1"/>
                  </a:solidFill>
                  <a:latin typeface="+mn-ea"/>
                  <a:ea typeface="+mn-ea"/>
                </a:rPr>
                <a:t>光隆</a:t>
              </a:r>
              <a:endParaRPr sz="4000" dirty="0">
                <a:solidFill>
                  <a:schemeClr val="dk1"/>
                </a:solidFill>
                <a:latin typeface="+mn-ea"/>
                <a:ea typeface="+mn-ea"/>
              </a:endParaRPr>
            </a:p>
          </p:txBody>
        </p:sp>
        <p:sp>
          <p:nvSpPr>
            <p:cNvPr id="1075" name="Google Shape;1075;p67"/>
            <p:cNvSpPr/>
            <p:nvPr/>
          </p:nvSpPr>
          <p:spPr>
            <a:xfrm>
              <a:off x="4888804" y="939748"/>
              <a:ext cx="149630" cy="40335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76" name="Google Shape;1076;p67"/>
            <p:cNvSpPr/>
            <p:nvPr/>
          </p:nvSpPr>
          <p:spPr>
            <a:xfrm>
              <a:off x="5038435" y="4521557"/>
              <a:ext cx="1445531" cy="90345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E4E4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7"/>
            <p:cNvSpPr txBox="1"/>
            <p:nvPr/>
          </p:nvSpPr>
          <p:spPr>
            <a:xfrm>
              <a:off x="5064896" y="4548018"/>
              <a:ext cx="1392609" cy="850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000"/>
              </a:pPr>
              <a:r>
                <a:rPr lang="zh-TW" sz="4000" dirty="0">
                  <a:solidFill>
                    <a:schemeClr val="dk1"/>
                  </a:solidFill>
                  <a:latin typeface="+mn-ea"/>
                  <a:ea typeface="+mn-ea"/>
                </a:rPr>
                <a:t>培德</a:t>
              </a:r>
              <a:endParaRPr sz="4000" dirty="0">
                <a:solidFill>
                  <a:schemeClr val="dk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078" name="Google Shape;1078;p67"/>
          <p:cNvGrpSpPr/>
          <p:nvPr/>
        </p:nvGrpSpPr>
        <p:grpSpPr>
          <a:xfrm>
            <a:off x="7072330" y="1142984"/>
            <a:ext cx="1806913" cy="3832910"/>
            <a:chOff x="7072330" y="1142984"/>
            <a:chExt cx="1806913" cy="3832910"/>
          </a:xfrm>
        </p:grpSpPr>
        <p:grpSp>
          <p:nvGrpSpPr>
            <p:cNvPr id="1079" name="Google Shape;1079;p67"/>
            <p:cNvGrpSpPr/>
            <p:nvPr/>
          </p:nvGrpSpPr>
          <p:grpSpPr>
            <a:xfrm>
              <a:off x="7072330" y="1142984"/>
              <a:ext cx="1806913" cy="3832910"/>
              <a:chOff x="7072330" y="1142984"/>
              <a:chExt cx="1806913" cy="3832910"/>
            </a:xfrm>
          </p:grpSpPr>
          <p:grpSp>
            <p:nvGrpSpPr>
              <p:cNvPr id="1080" name="Google Shape;1080;p67"/>
              <p:cNvGrpSpPr/>
              <p:nvPr/>
            </p:nvGrpSpPr>
            <p:grpSpPr>
              <a:xfrm>
                <a:off x="7072330" y="1142984"/>
                <a:ext cx="1806913" cy="903456"/>
                <a:chOff x="4708113" y="36291"/>
                <a:chExt cx="1806913" cy="903456"/>
              </a:xfrm>
            </p:grpSpPr>
            <p:sp>
              <p:nvSpPr>
                <p:cNvPr id="1081" name="Google Shape;1081;p67"/>
                <p:cNvSpPr/>
                <p:nvPr/>
              </p:nvSpPr>
              <p:spPr>
                <a:xfrm>
                  <a:off x="4708113" y="36291"/>
                  <a:ext cx="1806913" cy="903456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050505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67"/>
                <p:cNvSpPr/>
                <p:nvPr/>
              </p:nvSpPr>
              <p:spPr>
                <a:xfrm>
                  <a:off x="4734574" y="62752"/>
                  <a:ext cx="1753991" cy="850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89525" tIns="59675" rIns="89525" bIns="596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4000" b="1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新北市</a:t>
                  </a:r>
                  <a:endParaRPr/>
                </a:p>
              </p:txBody>
            </p:sp>
          </p:grpSp>
          <p:grpSp>
            <p:nvGrpSpPr>
              <p:cNvPr id="1083" name="Google Shape;1083;p67"/>
              <p:cNvGrpSpPr/>
              <p:nvPr/>
            </p:nvGrpSpPr>
            <p:grpSpPr>
              <a:xfrm>
                <a:off x="7429520" y="2214554"/>
                <a:ext cx="1445531" cy="903456"/>
                <a:chOff x="5016159" y="1114477"/>
                <a:chExt cx="1445531" cy="903456"/>
              </a:xfrm>
            </p:grpSpPr>
            <p:sp>
              <p:nvSpPr>
                <p:cNvPr id="1084" name="Google Shape;1084;p67"/>
                <p:cNvSpPr/>
                <p:nvPr/>
              </p:nvSpPr>
              <p:spPr>
                <a:xfrm>
                  <a:off x="5016159" y="1114477"/>
                  <a:ext cx="1445531" cy="903456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lt1">
                    <a:alpha val="89803"/>
                  </a:schemeClr>
                </a:solidFill>
                <a:ln w="63500" cap="flat" cmpd="sng">
                  <a:solidFill>
                    <a:srgbClr val="03030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67"/>
                <p:cNvSpPr/>
                <p:nvPr/>
              </p:nvSpPr>
              <p:spPr>
                <a:xfrm>
                  <a:off x="5042620" y="1140938"/>
                  <a:ext cx="1392609" cy="850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89525" tIns="59675" rIns="89525" bIns="59675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buClr>
                      <a:schemeClr val="dk1"/>
                    </a:buClr>
                    <a:buSzPts val="4000"/>
                  </a:pPr>
                  <a:r>
                    <a:rPr lang="zh-TW" sz="3200" b="1" dirty="0">
                      <a:solidFill>
                        <a:schemeClr val="dk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  <a:ea typeface="+mn-ea"/>
                    </a:rPr>
                    <a:t>雙溪</a:t>
                  </a:r>
                  <a:endParaRPr sz="3200" b="1" dirty="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086" name="Google Shape;1086;p67"/>
              <p:cNvSpPr/>
              <p:nvPr/>
            </p:nvSpPr>
            <p:spPr>
              <a:xfrm>
                <a:off x="7286644" y="2071678"/>
                <a:ext cx="127354" cy="6264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087" name="Google Shape;1087;p67"/>
              <p:cNvSpPr/>
              <p:nvPr/>
            </p:nvSpPr>
            <p:spPr>
              <a:xfrm>
                <a:off x="7286644" y="2071678"/>
                <a:ext cx="149630" cy="177489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088" name="Google Shape;1088;p67"/>
              <p:cNvSpPr/>
              <p:nvPr/>
            </p:nvSpPr>
            <p:spPr>
              <a:xfrm>
                <a:off x="7286644" y="2071678"/>
                <a:ext cx="149630" cy="290421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1089" name="Google Shape;1089;p67"/>
            <p:cNvGrpSpPr/>
            <p:nvPr/>
          </p:nvGrpSpPr>
          <p:grpSpPr>
            <a:xfrm>
              <a:off x="7429977" y="3420331"/>
              <a:ext cx="1445531" cy="903456"/>
              <a:chOff x="5038435" y="2262915"/>
              <a:chExt cx="1445531" cy="903456"/>
            </a:xfrm>
          </p:grpSpPr>
          <p:sp>
            <p:nvSpPr>
              <p:cNvPr id="1090" name="Google Shape;1090;p67"/>
              <p:cNvSpPr/>
              <p:nvPr/>
            </p:nvSpPr>
            <p:spPr>
              <a:xfrm>
                <a:off x="5038435" y="2262915"/>
                <a:ext cx="1445531" cy="903456"/>
              </a:xfrm>
              <a:prstGeom prst="roundRect">
                <a:avLst>
                  <a:gd name="adj" fmla="val 10000"/>
                </a:avLst>
              </a:prstGeom>
              <a:solidFill>
                <a:schemeClr val="lt1">
                  <a:alpha val="89803"/>
                </a:schemeClr>
              </a:solidFill>
              <a:ln w="25400" cap="flat" cmpd="sng">
                <a:solidFill>
                  <a:srgbClr val="BABAB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67"/>
              <p:cNvSpPr txBox="1"/>
              <p:nvPr/>
            </p:nvSpPr>
            <p:spPr>
              <a:xfrm>
                <a:off x="5064896" y="2289376"/>
                <a:ext cx="1392609" cy="850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0475" tIns="46975" rIns="70475" bIns="46975" anchor="ctr" anchorCtr="0">
                <a:noAutofit/>
              </a:bodyPr>
              <a:lstStyle/>
              <a:p>
                <a:pPr marL="0" lvl="0" indent="0" algn="ctr">
                  <a:lnSpc>
                    <a:spcPct val="90000"/>
                  </a:lnSpc>
                  <a:buClr>
                    <a:schemeClr val="dk1"/>
                  </a:buClr>
                  <a:buSzPts val="4000"/>
                  <a:buFont typeface="Arial"/>
                  <a:buNone/>
                </a:pPr>
                <a:r>
                  <a:rPr lang="zh-TW" sz="3200" dirty="0">
                    <a:solidFill>
                      <a:schemeClr val="dk1"/>
                    </a:solidFill>
                    <a:latin typeface="+mn-ea"/>
                    <a:ea typeface="+mn-ea"/>
                  </a:rPr>
                  <a:t>中華</a:t>
                </a:r>
                <a:endParaRPr sz="3200" dirty="0">
                  <a:solidFill>
                    <a:schemeClr val="dk1"/>
                  </a:solidFill>
                  <a:latin typeface="+mn-ea"/>
                  <a:ea typeface="+mn-ea"/>
                </a:endParaRPr>
              </a:p>
            </p:txBody>
          </p:sp>
        </p:grpSp>
      </p:grpSp>
      <p:sp>
        <p:nvSpPr>
          <p:cNvPr id="58" name="Google Shape;1063;p67"/>
          <p:cNvSpPr txBox="1"/>
          <p:nvPr/>
        </p:nvSpPr>
        <p:spPr>
          <a:xfrm>
            <a:off x="5207740" y="3432360"/>
            <a:ext cx="1427584" cy="8914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47625" tIns="31750" rIns="47625" bIns="31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zh-TW" altLang="en-US" sz="2500" dirty="0" smtClean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輔</a:t>
            </a:r>
            <a:r>
              <a:rPr lang="zh-TW" sz="2500" dirty="0" smtClean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大</a:t>
            </a:r>
            <a:r>
              <a:rPr lang="zh-TW" altLang="en-US" sz="2500" dirty="0" smtClean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聖心</a:t>
            </a:r>
            <a:endParaRPr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11980" y="1851451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現行升學制度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2874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68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報名資格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097" name="Google Shape;1097;p68"/>
          <p:cNvSpPr/>
          <p:nvPr/>
        </p:nvSpPr>
        <p:spPr>
          <a:xfrm>
            <a:off x="1129022" y="1077554"/>
            <a:ext cx="6885955" cy="470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zh-TW" sz="54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【</a:t>
            </a:r>
            <a:r>
              <a:rPr lang="zh-TW" sz="7200" b="1">
                <a:solidFill>
                  <a:srgbClr val="3333FF"/>
                </a:solidFill>
                <a:latin typeface="DFKai-SB"/>
                <a:ea typeface="DFKai-SB"/>
                <a:cs typeface="DFKai-SB"/>
                <a:sym typeface="DFKai-SB"/>
              </a:rPr>
              <a:t>基隆市</a:t>
            </a:r>
            <a:r>
              <a:rPr lang="zh-TW" sz="54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zh-TW" sz="54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公私立國民中學</a:t>
            </a:r>
            <a:r>
              <a:rPr lang="zh-TW" sz="7200" b="1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應屆</a:t>
            </a:r>
            <a:r>
              <a:rPr lang="zh-TW" sz="54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畢(結)業生</a:t>
            </a:r>
            <a:endParaRPr sz="5400" b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600"/>
              <a:buFont typeface="Arial"/>
              <a:buNone/>
            </a:pPr>
            <a:r>
              <a:rPr lang="zh-TW" sz="3600" b="1">
                <a:solidFill>
                  <a:srgbClr val="009900"/>
                </a:solidFill>
                <a:latin typeface="DFKai-SB"/>
                <a:ea typeface="DFKai-SB"/>
                <a:cs typeface="DFKai-SB"/>
                <a:sym typeface="DFKai-SB"/>
              </a:rPr>
              <a:t>及新北市招生範圍內國民中學應屆畢(結)業生</a:t>
            </a:r>
            <a:endParaRPr sz="360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5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9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報名作業</a:t>
            </a:r>
            <a:endParaRPr dirty="0"/>
          </a:p>
        </p:txBody>
      </p:sp>
      <p:sp>
        <p:nvSpPr>
          <p:cNvPr id="1103" name="Google Shape;1103;p69"/>
          <p:cNvSpPr/>
          <p:nvPr/>
        </p:nvSpPr>
        <p:spPr>
          <a:xfrm>
            <a:off x="709055" y="1033998"/>
            <a:ext cx="7643865" cy="2178481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☆</a:t>
            </a:r>
            <a:r>
              <a:rPr lang="zh-TW" sz="36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一律由就讀國中代辦</a:t>
            </a:r>
            <a:r>
              <a:rPr lang="zh-TW" sz="4800" b="1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集體報名</a:t>
            </a:r>
            <a:endParaRPr sz="48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☆學生可選填</a:t>
            </a:r>
            <a:r>
              <a:rPr lang="zh-TW" sz="4800" b="1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學習區</a:t>
            </a:r>
            <a:r>
              <a:rPr lang="zh-TW" sz="3600" b="1" i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對應學校</a:t>
            </a:r>
            <a:r>
              <a:rPr lang="zh-TW" sz="3600" b="1" i="1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TW" sz="36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報名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04" name="Google Shape;1104;p69"/>
          <p:cNvGrpSpPr/>
          <p:nvPr/>
        </p:nvGrpSpPr>
        <p:grpSpPr>
          <a:xfrm>
            <a:off x="709056" y="3734988"/>
            <a:ext cx="7643864" cy="2319833"/>
            <a:chOff x="709055" y="3504169"/>
            <a:chExt cx="7643864" cy="2319833"/>
          </a:xfrm>
        </p:grpSpPr>
        <p:sp>
          <p:nvSpPr>
            <p:cNvPr id="1105" name="Google Shape;1105;p69"/>
            <p:cNvSpPr/>
            <p:nvPr/>
          </p:nvSpPr>
          <p:spPr>
            <a:xfrm>
              <a:off x="709055" y="3504169"/>
              <a:ext cx="7643864" cy="2319833"/>
            </a:xfrm>
            <a:prstGeom prst="flowChartPreparation">
              <a:avLst/>
            </a:prstGeom>
            <a:solidFill>
              <a:srgbClr val="CCFFCC"/>
            </a:solidFill>
            <a:ln w="635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69"/>
            <p:cNvSpPr txBox="1"/>
            <p:nvPr/>
          </p:nvSpPr>
          <p:spPr>
            <a:xfrm>
              <a:off x="2352582" y="3622784"/>
              <a:ext cx="5099737" cy="2062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zh-TW" sz="3200"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基隆市國中</a:t>
              </a:r>
              <a:r>
                <a:rPr lang="zh-TW" sz="3200" b="1" dirty="0">
                  <a:solidFill>
                    <a:srgbClr val="3333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應屆</a:t>
              </a:r>
              <a:r>
                <a:rPr lang="zh-TW" sz="3200"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畢業生</a:t>
              </a:r>
              <a:endParaRPr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皆可選擇基隆市境內</a:t>
              </a:r>
              <a:endParaRPr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 dirty="0" smtClean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lang="en-US" altLang="zh-TW" sz="3200" b="1" dirty="0" smtClean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lang="zh-TW" sz="3200" b="1" dirty="0" smtClean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所</a:t>
              </a:r>
              <a:r>
                <a:rPr lang="zh-TW" sz="3200"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公私立高中職為</a:t>
              </a:r>
              <a:endParaRPr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 dirty="0">
                  <a:solidFill>
                    <a:srgbClr val="3333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志願學校</a:t>
              </a:r>
              <a:endParaRPr sz="3200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7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70"/>
          <p:cNvSpPr txBox="1"/>
          <p:nvPr/>
        </p:nvSpPr>
        <p:spPr>
          <a:xfrm>
            <a:off x="402948" y="1380223"/>
            <a:ext cx="8358246" cy="2736304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0000FF"/>
                </a:solidFill>
                <a:latin typeface="PMingLiu"/>
                <a:ea typeface="PMingLiu"/>
                <a:cs typeface="PMingLiu"/>
                <a:sym typeface="PMingLiu"/>
              </a:rPr>
              <a:t>§.單校單科：</a:t>
            </a:r>
            <a:endParaRPr sz="4000" b="1" dirty="0">
              <a:solidFill>
                <a:srgbClr val="0000FF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lvl="0"/>
            <a:r>
              <a:rPr lang="zh-TW" sz="20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限報名</a:t>
            </a:r>
            <a:r>
              <a:rPr lang="zh-TW" sz="2000" b="1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一校一科</a:t>
            </a:r>
            <a:r>
              <a:rPr lang="zh-TW" sz="20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，電腦分發→</a:t>
            </a:r>
            <a:r>
              <a:rPr lang="zh-TW" altLang="en-US" sz="20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sz="20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5/</a:t>
            </a:r>
            <a:r>
              <a:rPr lang="zh-TW" sz="20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1</a:t>
            </a:r>
            <a:r>
              <a:rPr lang="en-US" altLang="zh-TW" sz="20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6</a:t>
            </a:r>
            <a:r>
              <a:rPr lang="zh-TW" altLang="en-US" sz="20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sz="20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放榜</a:t>
            </a:r>
            <a:r>
              <a:rPr lang="zh-TW" altLang="zh-TW" sz="20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→</a:t>
            </a:r>
            <a:r>
              <a:rPr lang="zh-TW" altLang="en-US" sz="20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altLang="zh-TW" sz="20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6</a:t>
            </a:r>
            <a:r>
              <a:rPr lang="zh-TW" altLang="zh-TW" sz="20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/</a:t>
            </a:r>
            <a:r>
              <a:rPr lang="en-US" altLang="zh-TW" sz="20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7</a:t>
            </a:r>
            <a:r>
              <a:rPr lang="zh-TW" altLang="en-US" sz="20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altLang="en-US" sz="20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公布會考成績</a:t>
            </a:r>
            <a:r>
              <a:rPr lang="zh-TW" sz="20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→</a:t>
            </a:r>
            <a:r>
              <a:rPr lang="zh-TW" altLang="en-US" sz="20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sz="20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6/</a:t>
            </a:r>
            <a:r>
              <a:rPr lang="en-US" altLang="zh-TW" sz="20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17</a:t>
            </a:r>
            <a:r>
              <a:rPr lang="zh-TW" altLang="en-US" sz="20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sz="20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報到</a:t>
            </a:r>
            <a:endParaRPr sz="2000" b="1" dirty="0">
              <a:solidFill>
                <a:srgbClr val="008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zh-TW" sz="3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中山高中、暖暖高中、八斗高中、雙溪高中</a:t>
            </a:r>
            <a:endParaRPr sz="3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基隆高中、基隆女中</a:t>
            </a:r>
            <a:r>
              <a:rPr lang="zh-TW" sz="3000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、二信</a:t>
            </a:r>
            <a:r>
              <a:rPr lang="zh-TW" sz="3000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高中</a:t>
            </a:r>
            <a:r>
              <a:rPr lang="zh-TW" altLang="en-US" sz="3000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、輔大聖心</a:t>
            </a:r>
            <a:r>
              <a:rPr lang="en-US" altLang="zh-TW" sz="3000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dirty="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光隆家商、培德工家、中華商海</a:t>
            </a:r>
            <a:endParaRPr sz="2000" b="1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2" name="Google Shape;1112;p70"/>
          <p:cNvSpPr txBox="1"/>
          <p:nvPr/>
        </p:nvSpPr>
        <p:spPr>
          <a:xfrm>
            <a:off x="402948" y="4221088"/>
            <a:ext cx="8358246" cy="1783324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0000FF"/>
                </a:solidFill>
                <a:latin typeface="PMingLiu"/>
                <a:ea typeface="PMingLiu"/>
                <a:cs typeface="PMingLiu"/>
                <a:sym typeface="PMingLiu"/>
              </a:rPr>
              <a:t>§.單校多群多科：</a:t>
            </a:r>
            <a:endParaRPr sz="4000" b="1" dirty="0">
              <a:solidFill>
                <a:srgbClr val="0000FF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lvl="0"/>
            <a:r>
              <a:rPr lang="zh-TW" sz="16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報名</a:t>
            </a:r>
            <a:r>
              <a:rPr lang="zh-TW" sz="1600" b="1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一校</a:t>
            </a:r>
            <a:r>
              <a:rPr lang="zh-TW" sz="1200" b="1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(暫不選科)</a:t>
            </a:r>
            <a:r>
              <a:rPr lang="zh-TW" sz="16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，5/</a:t>
            </a:r>
            <a:r>
              <a:rPr lang="zh-TW" sz="16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1</a:t>
            </a:r>
            <a:r>
              <a:rPr lang="en-US" altLang="zh-TW" sz="16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6</a:t>
            </a:r>
            <a:r>
              <a:rPr lang="zh-TW" sz="16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sz="16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現場撕</a:t>
            </a:r>
            <a:r>
              <a:rPr lang="zh-TW" sz="16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榜</a:t>
            </a:r>
            <a:r>
              <a:rPr lang="en-US" altLang="zh-TW" sz="16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&amp;</a:t>
            </a:r>
            <a:r>
              <a:rPr lang="zh-TW" altLang="en-US" sz="16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報到</a:t>
            </a:r>
            <a:r>
              <a:rPr lang="zh-TW" sz="1600" b="1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(</a:t>
            </a:r>
            <a:r>
              <a:rPr lang="zh-TW" sz="1600" b="1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現場選科)</a:t>
            </a:r>
            <a:r>
              <a:rPr lang="zh-TW" altLang="zh-TW" sz="16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→</a:t>
            </a:r>
            <a:r>
              <a:rPr lang="zh-TW" altLang="en-US" sz="16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altLang="zh-TW" sz="16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6</a:t>
            </a:r>
            <a:r>
              <a:rPr lang="zh-TW" altLang="zh-TW" sz="16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/</a:t>
            </a:r>
            <a:r>
              <a:rPr lang="en-US" altLang="zh-TW" sz="16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7</a:t>
            </a:r>
            <a:r>
              <a:rPr lang="zh-TW" altLang="en-US" sz="16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altLang="en-US" sz="16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公布會考成績</a:t>
            </a:r>
            <a:r>
              <a:rPr lang="zh-TW" sz="16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→</a:t>
            </a:r>
            <a:r>
              <a:rPr lang="zh-TW" altLang="en-US" sz="16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sz="1600" b="1" dirty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6/</a:t>
            </a:r>
            <a:r>
              <a:rPr lang="zh-TW" sz="16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1</a:t>
            </a:r>
            <a:r>
              <a:rPr lang="en-US" altLang="zh-TW" sz="16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8</a:t>
            </a:r>
            <a:r>
              <a:rPr lang="zh-TW" altLang="en-US" sz="16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sz="16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報到</a:t>
            </a:r>
            <a:r>
              <a:rPr lang="zh-TW" altLang="en-US" sz="1600" b="1" dirty="0" smtClean="0">
                <a:solidFill>
                  <a:srgbClr val="008000"/>
                </a:solidFill>
                <a:latin typeface="PMingLiu"/>
                <a:ea typeface="PMingLiu"/>
                <a:cs typeface="PMingLiu"/>
                <a:sym typeface="PMingLiu"/>
              </a:rPr>
              <a:t>後放棄</a:t>
            </a:r>
            <a:endParaRPr sz="1600" b="1" dirty="0">
              <a:solidFill>
                <a:srgbClr val="008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zh-TW" sz="3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基隆商工、海大</a:t>
            </a:r>
            <a:r>
              <a:rPr lang="zh-TW" sz="3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附中</a:t>
            </a:r>
            <a:endParaRPr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1102;p69">
            <a:extLst>
              <a:ext uri="{FF2B5EF4-FFF2-40B4-BE49-F238E27FC236}">
                <a16:creationId xmlns:a16="http://schemas.microsoft.com/office/drawing/2014/main" xmlns="" id="{99046CFC-EBBD-4005-8345-BB4DFB06440A}"/>
              </a:ext>
            </a:extLst>
          </p:cNvPr>
          <p:cNvSpPr txBox="1">
            <a:spLocks/>
          </p:cNvSpPr>
          <p:nvPr/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/>
                <a:ea typeface="DFKai-SB"/>
                <a:cs typeface="DFKai-SB"/>
                <a:sym typeface="DFKai-SB"/>
              </a:rPr>
              <a:t>志願數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09133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" grpId="0" animBg="1"/>
      <p:bldP spid="11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68"/>
          <p:cNvSpPr txBox="1">
            <a:spLocks noGrp="1"/>
          </p:cNvSpPr>
          <p:nvPr>
            <p:ph type="title"/>
          </p:nvPr>
        </p:nvSpPr>
        <p:spPr>
          <a:xfrm>
            <a:off x="0" y="-15489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作業流程</a:t>
            </a:r>
            <a:endParaRPr sz="4800" dirty="0">
              <a:solidFill>
                <a:srgbClr val="FF0000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925727" y="2194839"/>
            <a:ext cx="5825171" cy="1365144"/>
            <a:chOff x="1116228" y="2248643"/>
            <a:chExt cx="5825171" cy="1365144"/>
          </a:xfrm>
        </p:grpSpPr>
        <p:sp>
          <p:nvSpPr>
            <p:cNvPr id="2" name="文字方塊 1"/>
            <p:cNvSpPr txBox="1"/>
            <p:nvPr/>
          </p:nvSpPr>
          <p:spPr>
            <a:xfrm>
              <a:off x="1116228" y="2248643"/>
              <a:ext cx="444843" cy="1323439"/>
            </a:xfrm>
            <a:prstGeom prst="rect">
              <a:avLst/>
            </a:prstGeom>
            <a:solidFill>
              <a:srgbClr val="CCFFFF"/>
            </a:solidFill>
            <a:ln w="50800"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</a:rPr>
                <a:t>選填志願</a:t>
              </a:r>
              <a:endPara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018272" y="2628903"/>
              <a:ext cx="1075036" cy="646331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</a:rPr>
                <a:t>報名</a:t>
              </a:r>
              <a:endParaRPr lang="en-US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r>
                <a:rPr lang="zh-TW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</a:rPr>
                <a:t>一校一科</a:t>
              </a: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448430" y="2290348"/>
              <a:ext cx="444843" cy="1323439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</a:rPr>
                <a:t>公告放榜</a:t>
              </a:r>
              <a:endPara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496556" y="2577272"/>
              <a:ext cx="444843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</a:rPr>
                <a:t>報到</a:t>
              </a:r>
              <a:endPara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544329" y="2290348"/>
              <a:ext cx="444843" cy="1323439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</a:rPr>
                <a:t>電腦分發</a:t>
              </a:r>
              <a:endPara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7007306" y="2553915"/>
            <a:ext cx="1192427" cy="2554545"/>
            <a:chOff x="6441986" y="2586866"/>
            <a:chExt cx="1192427" cy="2554545"/>
          </a:xfrm>
        </p:grpSpPr>
        <p:sp>
          <p:nvSpPr>
            <p:cNvPr id="11" name="文字方塊 10"/>
            <p:cNvSpPr txBox="1"/>
            <p:nvPr/>
          </p:nvSpPr>
          <p:spPr>
            <a:xfrm>
              <a:off x="7189570" y="2586866"/>
              <a:ext cx="444843" cy="2554545"/>
            </a:xfrm>
            <a:prstGeom prst="rect">
              <a:avLst/>
            </a:prstGeom>
            <a:solidFill>
              <a:srgbClr val="FFCCFF"/>
            </a:solidFill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r>
                <a:rPr lang="zh-TW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</a:rPr>
                <a:t>缺額回流大免</a:t>
              </a:r>
              <a:endPara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endPara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6441986" y="2744932"/>
              <a:ext cx="582825" cy="33086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向右箭號 18"/>
            <p:cNvSpPr/>
            <p:nvPr/>
          </p:nvSpPr>
          <p:spPr>
            <a:xfrm>
              <a:off x="6664407" y="4645017"/>
              <a:ext cx="360404" cy="33086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925726" y="3808000"/>
            <a:ext cx="6139242" cy="1938992"/>
            <a:chOff x="1116227" y="3742098"/>
            <a:chExt cx="6139242" cy="1938992"/>
          </a:xfrm>
        </p:grpSpPr>
        <p:sp>
          <p:nvSpPr>
            <p:cNvPr id="13" name="文字方塊 12"/>
            <p:cNvSpPr txBox="1"/>
            <p:nvPr/>
          </p:nvSpPr>
          <p:spPr>
            <a:xfrm>
              <a:off x="1116227" y="4049875"/>
              <a:ext cx="444843" cy="1323439"/>
            </a:xfrm>
            <a:prstGeom prst="rect">
              <a:avLst/>
            </a:prstGeom>
            <a:solidFill>
              <a:srgbClr val="CCFFCC"/>
            </a:solidFill>
            <a:ln w="508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</a:rPr>
                <a:t>現場撕榜</a:t>
              </a:r>
              <a:endPara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448430" y="3742098"/>
              <a:ext cx="444843" cy="193899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</a:rPr>
                <a:t>現場撕榜報到</a:t>
              </a:r>
              <a:endPara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810626" y="3895986"/>
              <a:ext cx="444843" cy="1631216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</a:rPr>
                <a:t>報到後放棄</a:t>
              </a:r>
              <a:endPara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544329" y="4049875"/>
              <a:ext cx="444843" cy="1323439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</a:rPr>
                <a:t>撕榜序號</a:t>
              </a:r>
              <a:endPara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018272" y="4422933"/>
              <a:ext cx="1075036" cy="646331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</a:rPr>
                <a:t>報名</a:t>
              </a:r>
              <a:endPara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r>
                <a:rPr lang="zh-TW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</a:rPr>
                <a:t>一</a:t>
              </a:r>
              <a:r>
                <a:rPr lang="zh-TW" alt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</a:rPr>
                <a:t>校多科</a:t>
              </a:r>
              <a:endPara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4758371" y="1052899"/>
            <a:ext cx="1544599" cy="4799363"/>
            <a:chOff x="4758371" y="1052899"/>
            <a:chExt cx="1544599" cy="4799363"/>
          </a:xfrm>
        </p:grpSpPr>
        <p:grpSp>
          <p:nvGrpSpPr>
            <p:cNvPr id="23" name="群組 22"/>
            <p:cNvGrpSpPr/>
            <p:nvPr/>
          </p:nvGrpSpPr>
          <p:grpSpPr>
            <a:xfrm>
              <a:off x="4758371" y="1052899"/>
              <a:ext cx="698160" cy="4799363"/>
              <a:chOff x="4966382" y="1033026"/>
              <a:chExt cx="698160" cy="4799363"/>
            </a:xfrm>
          </p:grpSpPr>
          <p:cxnSp>
            <p:nvCxnSpPr>
              <p:cNvPr id="4" name="直線接點 3"/>
              <p:cNvCxnSpPr/>
              <p:nvPr/>
            </p:nvCxnSpPr>
            <p:spPr>
              <a:xfrm flipH="1">
                <a:off x="5315462" y="1790242"/>
                <a:ext cx="8239" cy="404214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橢圓 4"/>
              <p:cNvSpPr/>
              <p:nvPr/>
            </p:nvSpPr>
            <p:spPr>
              <a:xfrm>
                <a:off x="4966382" y="1033026"/>
                <a:ext cx="698160" cy="742026"/>
              </a:xfrm>
              <a:prstGeom prst="ellipse">
                <a:avLst/>
              </a:prstGeom>
              <a:solidFill>
                <a:srgbClr val="FFCC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會考</a:t>
                </a:r>
                <a:endParaRPr lang="en-US" altLang="zh-TW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altLang="zh-TW" sz="8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5/18,19</a:t>
                </a:r>
                <a:endParaRPr lang="zh-TW" altLang="en-US" sz="8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5456531" y="1052899"/>
              <a:ext cx="846439" cy="4782090"/>
              <a:chOff x="5834447" y="1035108"/>
              <a:chExt cx="846439" cy="4782090"/>
            </a:xfrm>
          </p:grpSpPr>
          <p:sp>
            <p:nvSpPr>
              <p:cNvPr id="25" name="橢圓 24"/>
              <p:cNvSpPr/>
              <p:nvPr/>
            </p:nvSpPr>
            <p:spPr>
              <a:xfrm>
                <a:off x="5834447" y="1035108"/>
                <a:ext cx="846439" cy="739944"/>
              </a:xfrm>
              <a:prstGeom prst="ellipse">
                <a:avLst/>
              </a:prstGeom>
              <a:solidFill>
                <a:srgbClr val="FFCC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成績公布</a:t>
                </a:r>
                <a:endParaRPr lang="en-US" altLang="zh-TW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altLang="zh-TW" sz="8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6/7</a:t>
                </a:r>
                <a:endParaRPr lang="zh-TW" altLang="en-US" sz="8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直線接點 25"/>
              <p:cNvCxnSpPr/>
              <p:nvPr/>
            </p:nvCxnSpPr>
            <p:spPr>
              <a:xfrm flipH="1">
                <a:off x="6253546" y="1775051"/>
                <a:ext cx="8239" cy="404214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599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71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錄取方式</a:t>
            </a:r>
            <a:r>
              <a:rPr lang="zh-TW" sz="2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(單校單科)</a:t>
            </a:r>
            <a:endParaRPr sz="2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1118" name="Google Shape;1118;p71"/>
          <p:cNvGrpSpPr/>
          <p:nvPr/>
        </p:nvGrpSpPr>
        <p:grpSpPr>
          <a:xfrm>
            <a:off x="255846" y="1215415"/>
            <a:ext cx="8632306" cy="5166629"/>
            <a:chOff x="4326" y="215307"/>
            <a:chExt cx="8632306" cy="5166629"/>
          </a:xfrm>
        </p:grpSpPr>
        <p:sp>
          <p:nvSpPr>
            <p:cNvPr id="1119" name="Google Shape;1119;p71"/>
            <p:cNvSpPr/>
            <p:nvPr/>
          </p:nvSpPr>
          <p:spPr>
            <a:xfrm>
              <a:off x="4326" y="1639093"/>
              <a:ext cx="2271659" cy="231905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20" name="Google Shape;1120;p71"/>
            <p:cNvSpPr txBox="1"/>
            <p:nvPr/>
          </p:nvSpPr>
          <p:spPr>
            <a:xfrm>
              <a:off x="70861" y="1705628"/>
              <a:ext cx="2138589" cy="2185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rgbClr val="FF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Cambria Math"/>
                  <a:sym typeface="Cambria Math"/>
                </a:rPr>
                <a:t>報名</a:t>
              </a:r>
              <a:endParaRPr sz="4000" b="1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rgbClr val="FF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Cambria Math"/>
                  <a:sym typeface="Cambria Math"/>
                </a:rPr>
                <a:t>1校</a:t>
              </a:r>
              <a:r>
                <a:rPr lang="zh-TW" sz="2000" b="1">
                  <a:solidFill>
                    <a:srgbClr val="FF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Cambria Math"/>
                  <a:sym typeface="Cambria Math"/>
                </a:rPr>
                <a:t>或</a:t>
              </a:r>
              <a:r>
                <a:rPr lang="zh-TW" sz="4000" b="1">
                  <a:solidFill>
                    <a:srgbClr val="FF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Cambria Math"/>
                  <a:sym typeface="Cambria Math"/>
                </a:rPr>
                <a:t>1科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21" name="Google Shape;1121;p71"/>
            <p:cNvSpPr/>
            <p:nvPr/>
          </p:nvSpPr>
          <p:spPr>
            <a:xfrm rot="-3408080">
              <a:off x="1900554" y="2086031"/>
              <a:ext cx="1659527" cy="36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22" name="Google Shape;1122;p71"/>
            <p:cNvSpPr txBox="1"/>
            <p:nvPr/>
          </p:nvSpPr>
          <p:spPr>
            <a:xfrm rot="-3408080">
              <a:off x="2688829" y="2062806"/>
              <a:ext cx="82976" cy="82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endParaRPr sz="60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mbria Math"/>
                <a:sym typeface="Cambria Math"/>
              </a:endParaRPr>
            </a:p>
          </p:txBody>
        </p:sp>
        <p:sp>
          <p:nvSpPr>
            <p:cNvPr id="1123" name="Google Shape;1123;p71"/>
            <p:cNvSpPr/>
            <p:nvPr/>
          </p:nvSpPr>
          <p:spPr>
            <a:xfrm>
              <a:off x="3184650" y="215307"/>
              <a:ext cx="2271659" cy="2389320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24" name="Google Shape;1124;p71"/>
            <p:cNvSpPr txBox="1"/>
            <p:nvPr/>
          </p:nvSpPr>
          <p:spPr>
            <a:xfrm>
              <a:off x="3251185" y="281842"/>
              <a:ext cx="2138589" cy="22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  <a:buSzPts val="2600"/>
                <a:buFont typeface="Cambria Math"/>
                <a:buNone/>
              </a:pPr>
              <a:r>
                <a:rPr lang="zh-TW" sz="2600" b="1">
                  <a:solidFill>
                    <a:srgbClr val="008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Cambria Math"/>
                  <a:sym typeface="Cambria Math"/>
                </a:rPr>
                <a:t>報名人數</a:t>
              </a:r>
              <a:endParaRPr sz="2600" b="1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rgbClr val="FF00FF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Cambria Math"/>
                  <a:sym typeface="Cambria Math"/>
                </a:rPr>
                <a:t>少於</a:t>
              </a:r>
              <a:endParaRPr sz="4000" b="1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  <a:buSzPts val="2600"/>
                <a:buFont typeface="Cambria Math"/>
                <a:buNone/>
              </a:pPr>
              <a:r>
                <a:rPr lang="zh-TW" sz="2600" b="1">
                  <a:solidFill>
                    <a:srgbClr val="008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Cambria Math"/>
                  <a:sym typeface="Cambria Math"/>
                </a:rPr>
                <a:t>招生名額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25" name="Google Shape;1125;p71"/>
            <p:cNvSpPr/>
            <p:nvPr/>
          </p:nvSpPr>
          <p:spPr>
            <a:xfrm>
              <a:off x="5456309" y="1391704"/>
              <a:ext cx="908663" cy="36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2A2A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26" name="Google Shape;1126;p71"/>
            <p:cNvSpPr txBox="1"/>
            <p:nvPr/>
          </p:nvSpPr>
          <p:spPr>
            <a:xfrm>
              <a:off x="5887925" y="1387251"/>
              <a:ext cx="45433" cy="45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mbria Math"/>
                <a:sym typeface="Cambria Math"/>
              </a:endParaRPr>
            </a:p>
          </p:txBody>
        </p:sp>
        <p:sp>
          <p:nvSpPr>
            <p:cNvPr id="1127" name="Google Shape;1127;p71"/>
            <p:cNvSpPr/>
            <p:nvPr/>
          </p:nvSpPr>
          <p:spPr>
            <a:xfrm>
              <a:off x="6364973" y="842052"/>
              <a:ext cx="2271659" cy="1135829"/>
            </a:xfrm>
            <a:prstGeom prst="roundRect">
              <a:avLst>
                <a:gd name="adj" fmla="val 10000"/>
              </a:avLst>
            </a:prstGeom>
            <a:solidFill>
              <a:schemeClr val="dk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28" name="Google Shape;1128;p71"/>
            <p:cNvSpPr txBox="1"/>
            <p:nvPr/>
          </p:nvSpPr>
          <p:spPr>
            <a:xfrm>
              <a:off x="6398240" y="875319"/>
              <a:ext cx="2205125" cy="1069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rgbClr val="FF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Cambria Math"/>
                  <a:sym typeface="Cambria Math"/>
                </a:rPr>
                <a:t>全額錄取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29" name="Google Shape;1129;p71"/>
            <p:cNvSpPr/>
            <p:nvPr/>
          </p:nvSpPr>
          <p:spPr>
            <a:xfrm rot="3277564">
              <a:off x="1945512" y="3420282"/>
              <a:ext cx="1569611" cy="36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30" name="Google Shape;1130;p71"/>
            <p:cNvSpPr txBox="1"/>
            <p:nvPr/>
          </p:nvSpPr>
          <p:spPr>
            <a:xfrm rot="3277564">
              <a:off x="2691077" y="3399305"/>
              <a:ext cx="78480" cy="78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mbria Math"/>
                <a:sym typeface="Cambria Math"/>
              </a:endParaRPr>
            </a:p>
          </p:txBody>
        </p:sp>
        <p:sp>
          <p:nvSpPr>
            <p:cNvPr id="1131" name="Google Shape;1131;p71"/>
            <p:cNvSpPr/>
            <p:nvPr/>
          </p:nvSpPr>
          <p:spPr>
            <a:xfrm>
              <a:off x="3184650" y="2775002"/>
              <a:ext cx="2271659" cy="2606934"/>
            </a:xfrm>
            <a:prstGeom prst="roundRect">
              <a:avLst>
                <a:gd name="adj" fmla="val 10000"/>
              </a:avLst>
            </a:prstGeom>
            <a:solidFill>
              <a:srgbClr val="0000C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32" name="Google Shape;1132;p71"/>
            <p:cNvSpPr txBox="1"/>
            <p:nvPr/>
          </p:nvSpPr>
          <p:spPr>
            <a:xfrm>
              <a:off x="3251185" y="2841537"/>
              <a:ext cx="2138589" cy="2473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mbria Math"/>
                <a:buNone/>
              </a:pPr>
              <a:r>
                <a:rPr lang="zh-TW" sz="3100">
                  <a:solidFill>
                    <a:schemeClr val="lt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Cambria Math"/>
                  <a:sym typeface="Cambria Math"/>
                </a:rPr>
                <a:t>報名人數</a:t>
              </a:r>
              <a:endParaRPr sz="3100">
                <a:solidFill>
                  <a:schemeClr val="lt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rgbClr val="FF00FF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Cambria Math"/>
                  <a:sym typeface="Cambria Math"/>
                </a:rPr>
                <a:t>多於</a:t>
              </a:r>
              <a:endParaRPr sz="4000" b="1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mbria Math"/>
                <a:buNone/>
              </a:pPr>
              <a:r>
                <a:rPr lang="zh-TW" sz="3100">
                  <a:solidFill>
                    <a:schemeClr val="lt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Cambria Math"/>
                  <a:sym typeface="Cambria Math"/>
                </a:rPr>
                <a:t>招生名額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33" name="Google Shape;1133;p71"/>
            <p:cNvSpPr/>
            <p:nvPr/>
          </p:nvSpPr>
          <p:spPr>
            <a:xfrm>
              <a:off x="5456309" y="4060206"/>
              <a:ext cx="908663" cy="36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2A2A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34" name="Google Shape;1134;p71"/>
            <p:cNvSpPr txBox="1"/>
            <p:nvPr/>
          </p:nvSpPr>
          <p:spPr>
            <a:xfrm>
              <a:off x="5887925" y="4055752"/>
              <a:ext cx="45433" cy="45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mbria Math"/>
                <a:sym typeface="Cambria Math"/>
              </a:endParaRPr>
            </a:p>
          </p:txBody>
        </p:sp>
        <p:sp>
          <p:nvSpPr>
            <p:cNvPr id="1135" name="Google Shape;1135;p71"/>
            <p:cNvSpPr/>
            <p:nvPr/>
          </p:nvSpPr>
          <p:spPr>
            <a:xfrm>
              <a:off x="6364973" y="3510554"/>
              <a:ext cx="2271659" cy="1135829"/>
            </a:xfrm>
            <a:prstGeom prst="roundRect">
              <a:avLst>
                <a:gd name="adj" fmla="val 10000"/>
              </a:avLst>
            </a:prstGeom>
            <a:solidFill>
              <a:srgbClr val="2A2A8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36" name="Google Shape;1136;p71"/>
            <p:cNvSpPr txBox="1"/>
            <p:nvPr/>
          </p:nvSpPr>
          <p:spPr>
            <a:xfrm>
              <a:off x="6398240" y="3543821"/>
              <a:ext cx="2205125" cy="1069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chemeClr val="lt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Cambria Math"/>
                  <a:sym typeface="Cambria Math"/>
                </a:rPr>
                <a:t>進行比序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6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72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錄取方式</a:t>
            </a:r>
            <a:r>
              <a:rPr lang="zh-TW" sz="2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(單校多群多科)</a:t>
            </a:r>
            <a:endParaRPr sz="2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1142" name="Google Shape;1142;p72"/>
          <p:cNvGrpSpPr/>
          <p:nvPr/>
        </p:nvGrpSpPr>
        <p:grpSpPr>
          <a:xfrm>
            <a:off x="255846" y="2639201"/>
            <a:ext cx="8632306" cy="2319057"/>
            <a:chOff x="4326" y="1639093"/>
            <a:chExt cx="8632306" cy="2319057"/>
          </a:xfrm>
        </p:grpSpPr>
        <p:sp>
          <p:nvSpPr>
            <p:cNvPr id="1143" name="Google Shape;1143;p72"/>
            <p:cNvSpPr/>
            <p:nvPr/>
          </p:nvSpPr>
          <p:spPr>
            <a:xfrm>
              <a:off x="4326" y="1639093"/>
              <a:ext cx="2271659" cy="231905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2"/>
            <p:cNvSpPr txBox="1"/>
            <p:nvPr/>
          </p:nvSpPr>
          <p:spPr>
            <a:xfrm>
              <a:off x="70861" y="1705628"/>
              <a:ext cx="2138589" cy="2185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rgbClr val="FF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報名</a:t>
              </a:r>
              <a:endParaRPr sz="4000" b="1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rgbClr val="FF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1校</a:t>
              </a:r>
              <a:endParaRPr/>
            </a:p>
          </p:txBody>
        </p:sp>
        <p:sp>
          <p:nvSpPr>
            <p:cNvPr id="1145" name="Google Shape;1145;p72"/>
            <p:cNvSpPr/>
            <p:nvPr/>
          </p:nvSpPr>
          <p:spPr>
            <a:xfrm>
              <a:off x="2275986" y="2780358"/>
              <a:ext cx="908663" cy="36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2"/>
            <p:cNvSpPr txBox="1"/>
            <p:nvPr/>
          </p:nvSpPr>
          <p:spPr>
            <a:xfrm>
              <a:off x="2707601" y="2775905"/>
              <a:ext cx="45433" cy="45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147" name="Google Shape;1147;p72"/>
            <p:cNvSpPr/>
            <p:nvPr/>
          </p:nvSpPr>
          <p:spPr>
            <a:xfrm>
              <a:off x="3184650" y="2284874"/>
              <a:ext cx="2271659" cy="1027494"/>
            </a:xfrm>
            <a:prstGeom prst="roundRect">
              <a:avLst>
                <a:gd name="adj" fmla="val 10000"/>
              </a:avLst>
            </a:prstGeom>
            <a:solidFill>
              <a:srgbClr val="0000C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2"/>
            <p:cNvSpPr txBox="1"/>
            <p:nvPr/>
          </p:nvSpPr>
          <p:spPr>
            <a:xfrm>
              <a:off x="3214744" y="2314968"/>
              <a:ext cx="2211471" cy="967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mbria Math"/>
                <a:buNone/>
              </a:pPr>
              <a:r>
                <a:rPr lang="zh-TW" sz="3600" b="1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進行比序</a:t>
              </a:r>
              <a:endParaRPr/>
            </a:p>
          </p:txBody>
        </p:sp>
        <p:sp>
          <p:nvSpPr>
            <p:cNvPr id="1149" name="Google Shape;1149;p72"/>
            <p:cNvSpPr/>
            <p:nvPr/>
          </p:nvSpPr>
          <p:spPr>
            <a:xfrm>
              <a:off x="5456309" y="2780358"/>
              <a:ext cx="908663" cy="36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2A2A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2"/>
            <p:cNvSpPr txBox="1"/>
            <p:nvPr/>
          </p:nvSpPr>
          <p:spPr>
            <a:xfrm>
              <a:off x="5887925" y="2775905"/>
              <a:ext cx="45433" cy="45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151" name="Google Shape;1151;p72"/>
            <p:cNvSpPr/>
            <p:nvPr/>
          </p:nvSpPr>
          <p:spPr>
            <a:xfrm>
              <a:off x="6364973" y="1924833"/>
              <a:ext cx="2271659" cy="1747576"/>
            </a:xfrm>
            <a:prstGeom prst="roundRect">
              <a:avLst>
                <a:gd name="adj" fmla="val 10000"/>
              </a:avLst>
            </a:prstGeom>
            <a:solidFill>
              <a:srgbClr val="2A2A8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2"/>
            <p:cNvSpPr txBox="1"/>
            <p:nvPr/>
          </p:nvSpPr>
          <p:spPr>
            <a:xfrm>
              <a:off x="6416158" y="1976018"/>
              <a:ext cx="2169289" cy="1645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mbria Math"/>
                <a:buNone/>
              </a:pPr>
              <a:r>
                <a:rPr lang="zh-TW" sz="3600" b="1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現場撕榜</a:t>
              </a:r>
              <a:endParaRPr sz="3600" b="1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ts val="3600"/>
                <a:buFont typeface="Cambria Math"/>
                <a:buNone/>
              </a:pPr>
              <a:r>
                <a:rPr lang="zh-TW" sz="3600" b="1">
                  <a:solidFill>
                    <a:srgbClr val="FF00F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(選科)</a:t>
              </a:r>
              <a:endParaRPr sz="3600" b="1">
                <a:solidFill>
                  <a:srgbClr val="FF00FF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5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11980" y="1851451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Times New Roman"/>
              </a:rPr>
              <a:t>直升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Times New Roman"/>
              </a:rPr>
              <a:t>入學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8848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74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辦理時機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1167" name="Google Shape;1167;p74"/>
          <p:cNvSpPr/>
          <p:nvPr/>
        </p:nvSpPr>
        <p:spPr>
          <a:xfrm>
            <a:off x="7286625" y="4857750"/>
            <a:ext cx="1320800" cy="16700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74"/>
          <p:cNvSpPr/>
          <p:nvPr/>
        </p:nvSpPr>
        <p:spPr>
          <a:xfrm>
            <a:off x="6000760" y="4929198"/>
            <a:ext cx="1289050" cy="15525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9" name="Google Shape;1169;p74"/>
          <p:cNvGrpSpPr/>
          <p:nvPr/>
        </p:nvGrpSpPr>
        <p:grpSpPr>
          <a:xfrm>
            <a:off x="3072253" y="571480"/>
            <a:ext cx="5571712" cy="3678463"/>
            <a:chOff x="3072253" y="571480"/>
            <a:chExt cx="5571712" cy="3678463"/>
          </a:xfrm>
        </p:grpSpPr>
        <p:grpSp>
          <p:nvGrpSpPr>
            <p:cNvPr id="1170" name="Google Shape;1170;p74"/>
            <p:cNvGrpSpPr/>
            <p:nvPr/>
          </p:nvGrpSpPr>
          <p:grpSpPr>
            <a:xfrm>
              <a:off x="3072253" y="1571612"/>
              <a:ext cx="5571712" cy="2678331"/>
              <a:chOff x="451" y="0"/>
              <a:chExt cx="5571712" cy="2678331"/>
            </a:xfrm>
          </p:grpSpPr>
          <p:sp>
            <p:nvSpPr>
              <p:cNvPr id="1171" name="Google Shape;1171;p74"/>
              <p:cNvSpPr/>
              <p:nvPr/>
            </p:nvSpPr>
            <p:spPr>
              <a:xfrm>
                <a:off x="451" y="607815"/>
                <a:ext cx="2070516" cy="2070516"/>
              </a:xfrm>
              <a:prstGeom prst="ellipse">
                <a:avLst/>
              </a:prstGeom>
              <a:gradFill>
                <a:gsLst>
                  <a:gs pos="0">
                    <a:srgbClr val="17177B"/>
                  </a:gs>
                  <a:gs pos="80000">
                    <a:srgbClr val="1E1EA3"/>
                  </a:gs>
                  <a:gs pos="100000">
                    <a:srgbClr val="1C1CA5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74"/>
              <p:cNvSpPr txBox="1"/>
              <p:nvPr/>
            </p:nvSpPr>
            <p:spPr>
              <a:xfrm>
                <a:off x="303671" y="911035"/>
                <a:ext cx="1464076" cy="146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650" tIns="26650" rIns="26650" bIns="26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00"/>
                  <a:buFont typeface="DFKai-SB"/>
                  <a:buNone/>
                </a:pPr>
                <a:r>
                  <a:rPr lang="zh-TW" sz="2100" b="1">
                    <a:solidFill>
                      <a:schemeClr val="lt1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基隆市</a:t>
                </a:r>
                <a:endParaRPr sz="2100" b="1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00"/>
                  <a:buFont typeface="DFKai-SB"/>
                  <a:buNone/>
                </a:pPr>
                <a:r>
                  <a:rPr lang="zh-TW" sz="2100" b="1">
                    <a:solidFill>
                      <a:schemeClr val="lt1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優先免試</a:t>
                </a:r>
                <a:endParaRPr sz="2100" b="1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00"/>
                  <a:buFont typeface="DFKai-SB"/>
                  <a:buNone/>
                </a:pPr>
                <a:r>
                  <a:rPr lang="zh-TW" sz="2100" b="1">
                    <a:solidFill>
                      <a:schemeClr val="lt1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入學</a:t>
                </a:r>
                <a:endParaRPr/>
              </a:p>
            </p:txBody>
          </p:sp>
          <p:sp>
            <p:nvSpPr>
              <p:cNvPr id="1173" name="Google Shape;1173;p74"/>
              <p:cNvSpPr/>
              <p:nvPr/>
            </p:nvSpPr>
            <p:spPr>
              <a:xfrm rot="4774519">
                <a:off x="2248436" y="1061924"/>
                <a:ext cx="724680" cy="58273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17177B"/>
                  </a:gs>
                  <a:gs pos="80000">
                    <a:srgbClr val="1E1EA3"/>
                  </a:gs>
                  <a:gs pos="100000">
                    <a:srgbClr val="1C1CA5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74"/>
              <p:cNvSpPr/>
              <p:nvPr/>
            </p:nvSpPr>
            <p:spPr>
              <a:xfrm>
                <a:off x="3106676" y="0"/>
                <a:ext cx="2465487" cy="2070516"/>
              </a:xfrm>
              <a:prstGeom prst="ellipse">
                <a:avLst/>
              </a:prstGeom>
              <a:gradFill>
                <a:gsLst>
                  <a:gs pos="0">
                    <a:srgbClr val="BBB9B9"/>
                  </a:gs>
                  <a:gs pos="80000">
                    <a:srgbClr val="F5F3F3"/>
                  </a:gs>
                  <a:gs pos="100000">
                    <a:srgbClr val="F6F4F4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74"/>
              <p:cNvSpPr txBox="1"/>
              <p:nvPr/>
            </p:nvSpPr>
            <p:spPr>
              <a:xfrm>
                <a:off x="3467738" y="303220"/>
                <a:ext cx="1743363" cy="146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650" tIns="26650" rIns="26650" bIns="26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99"/>
                  </a:buClr>
                  <a:buSzPts val="2100"/>
                  <a:buFont typeface="DFKai-SB"/>
                  <a:buNone/>
                </a:pPr>
                <a:r>
                  <a:rPr lang="zh-TW" sz="2100" b="1">
                    <a:solidFill>
                      <a:srgbClr val="000099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基北區</a:t>
                </a:r>
                <a:endParaRPr sz="2100" b="1">
                  <a:solidFill>
                    <a:srgbClr val="000099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99"/>
                  </a:buClr>
                  <a:buSzPts val="2100"/>
                  <a:buFont typeface="DFKai-SB"/>
                  <a:buNone/>
                </a:pPr>
                <a:r>
                  <a:rPr lang="zh-TW" sz="2100" b="1">
                    <a:solidFill>
                      <a:srgbClr val="000099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免試入學</a:t>
                </a:r>
                <a:endParaRPr/>
              </a:p>
            </p:txBody>
          </p:sp>
        </p:grpSp>
        <p:sp>
          <p:nvSpPr>
            <p:cNvPr id="1176" name="Google Shape;1176;p74"/>
            <p:cNvSpPr txBox="1"/>
            <p:nvPr/>
          </p:nvSpPr>
          <p:spPr>
            <a:xfrm>
              <a:off x="3571868" y="1142984"/>
              <a:ext cx="1000125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Arial"/>
                <a:buNone/>
              </a:pPr>
              <a:r>
                <a:rPr lang="zh-TW" sz="6000" b="1" dirty="0">
                  <a:solidFill>
                    <a:schemeClr val="dk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先</a:t>
              </a: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77" name="Google Shape;1177;p74"/>
            <p:cNvSpPr txBox="1"/>
            <p:nvPr/>
          </p:nvSpPr>
          <p:spPr>
            <a:xfrm>
              <a:off x="6929454" y="571480"/>
              <a:ext cx="1000125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Arial"/>
                <a:buNone/>
              </a:pPr>
              <a:r>
                <a:rPr lang="zh-TW" sz="6000" b="1" dirty="0">
                  <a:solidFill>
                    <a:schemeClr val="dk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後</a:t>
              </a: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178" name="Google Shape;1178;p74"/>
          <p:cNvGrpSpPr/>
          <p:nvPr/>
        </p:nvGrpSpPr>
        <p:grpSpPr>
          <a:xfrm>
            <a:off x="285720" y="3429000"/>
            <a:ext cx="2070516" cy="2070516"/>
            <a:chOff x="451" y="607815"/>
            <a:chExt cx="2070516" cy="2070516"/>
          </a:xfrm>
        </p:grpSpPr>
        <p:sp>
          <p:nvSpPr>
            <p:cNvPr id="1179" name="Google Shape;1179;p74"/>
            <p:cNvSpPr/>
            <p:nvPr/>
          </p:nvSpPr>
          <p:spPr>
            <a:xfrm>
              <a:off x="451" y="607815"/>
              <a:ext cx="2070516" cy="207051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4"/>
            <p:cNvSpPr/>
            <p:nvPr/>
          </p:nvSpPr>
          <p:spPr>
            <a:xfrm>
              <a:off x="110267" y="911035"/>
              <a:ext cx="1872980" cy="146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 b="1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基隆</a:t>
              </a:r>
              <a:r>
                <a:rPr lang="zh-TW" sz="3600" b="1">
                  <a:solidFill>
                    <a:srgbClr val="FF00FF"/>
                  </a:solidFill>
                  <a:latin typeface="DFKai-SB"/>
                  <a:ea typeface="DFKai-SB"/>
                  <a:cs typeface="DFKai-SB"/>
                  <a:sym typeface="DFKai-SB"/>
                </a:rPr>
                <a:t>區</a:t>
              </a:r>
              <a:endParaRPr sz="3600" b="1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 b="1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完全免試</a:t>
              </a:r>
              <a:endParaRPr sz="3000" b="1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 b="1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入學</a:t>
              </a:r>
              <a:endParaRPr/>
            </a:p>
          </p:txBody>
        </p:sp>
      </p:grpSp>
      <p:sp>
        <p:nvSpPr>
          <p:cNvPr id="1181" name="Google Shape;1181;p74"/>
          <p:cNvSpPr/>
          <p:nvPr/>
        </p:nvSpPr>
        <p:spPr>
          <a:xfrm rot="4774519">
            <a:off x="2347203" y="3403835"/>
            <a:ext cx="724680" cy="58273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3333FF"/>
              </a:gs>
              <a:gs pos="80000">
                <a:srgbClr val="1E1EA3"/>
              </a:gs>
              <a:gs pos="100000">
                <a:srgbClr val="1C1C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74"/>
          <p:cNvSpPr txBox="1"/>
          <p:nvPr/>
        </p:nvSpPr>
        <p:spPr>
          <a:xfrm>
            <a:off x="357158" y="2214554"/>
            <a:ext cx="17859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zh-TW" sz="6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Arial"/>
              </a:rPr>
              <a:t>更早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1183" name="Google Shape;1183;p74"/>
          <p:cNvGrpSpPr/>
          <p:nvPr/>
        </p:nvGrpSpPr>
        <p:grpSpPr>
          <a:xfrm>
            <a:off x="2571736" y="4214818"/>
            <a:ext cx="2070516" cy="2070516"/>
            <a:chOff x="451" y="607815"/>
            <a:chExt cx="2070516" cy="2070516"/>
          </a:xfrm>
        </p:grpSpPr>
        <p:sp>
          <p:nvSpPr>
            <p:cNvPr id="1184" name="Google Shape;1184;p74"/>
            <p:cNvSpPr/>
            <p:nvPr/>
          </p:nvSpPr>
          <p:spPr>
            <a:xfrm>
              <a:off x="451" y="607815"/>
              <a:ext cx="2070516" cy="2070516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85" name="Google Shape;1185;p74"/>
            <p:cNvSpPr/>
            <p:nvPr/>
          </p:nvSpPr>
          <p:spPr>
            <a:xfrm>
              <a:off x="303671" y="911035"/>
              <a:ext cx="1464076" cy="1464076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 b="1">
                  <a:solidFill>
                    <a:schemeClr val="lt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基隆市直升</a:t>
              </a:r>
              <a:endParaRPr sz="3000" b="1">
                <a:solidFill>
                  <a:schemeClr val="lt1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 b="1">
                  <a:solidFill>
                    <a:schemeClr val="lt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入學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2248015" y="3984934"/>
            <a:ext cx="1252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會考成績公布</a:t>
            </a:r>
            <a:endParaRPr lang="zh-TW" altLang="en-US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48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75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招生學校</a:t>
            </a: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(6校)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91" name="Google Shape;1191;p75"/>
          <p:cNvGrpSpPr/>
          <p:nvPr/>
        </p:nvGrpSpPr>
        <p:grpSpPr>
          <a:xfrm>
            <a:off x="1262812" y="1143646"/>
            <a:ext cx="6363724" cy="5427962"/>
            <a:chOff x="905654" y="662"/>
            <a:chExt cx="6363724" cy="5427962"/>
          </a:xfrm>
        </p:grpSpPr>
        <p:sp>
          <p:nvSpPr>
            <p:cNvPr id="1192" name="Google Shape;1192;p75"/>
            <p:cNvSpPr/>
            <p:nvPr/>
          </p:nvSpPr>
          <p:spPr>
            <a:xfrm>
              <a:off x="905654" y="662"/>
              <a:ext cx="1809320" cy="90466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93" name="Google Shape;1193;p75"/>
            <p:cNvSpPr txBox="1"/>
            <p:nvPr/>
          </p:nvSpPr>
          <p:spPr>
            <a:xfrm>
              <a:off x="932151" y="27159"/>
              <a:ext cx="1756326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475" tIns="46975" rIns="70475" bIns="4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zh-TW" sz="3700">
                  <a:solidFill>
                    <a:schemeClr val="lt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市立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94" name="Google Shape;1194;p75"/>
            <p:cNvSpPr/>
            <p:nvPr/>
          </p:nvSpPr>
          <p:spPr>
            <a:xfrm>
              <a:off x="1086586" y="905323"/>
              <a:ext cx="180932" cy="6784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95" name="Google Shape;1195;p75"/>
            <p:cNvSpPr/>
            <p:nvPr/>
          </p:nvSpPr>
          <p:spPr>
            <a:xfrm>
              <a:off x="1267518" y="1131488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635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96" name="Google Shape;1196;p75"/>
            <p:cNvSpPr txBox="1"/>
            <p:nvPr/>
          </p:nvSpPr>
          <p:spPr>
            <a:xfrm>
              <a:off x="1294015" y="1157985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</a:pPr>
              <a:r>
                <a:rPr lang="zh-TW" sz="40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安樂</a:t>
              </a:r>
              <a:endPara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97" name="Google Shape;1197;p75"/>
            <p:cNvSpPr/>
            <p:nvPr/>
          </p:nvSpPr>
          <p:spPr>
            <a:xfrm>
              <a:off x="1086586" y="905323"/>
              <a:ext cx="180932" cy="18093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98" name="Google Shape;1198;p75"/>
            <p:cNvSpPr/>
            <p:nvPr/>
          </p:nvSpPr>
          <p:spPr>
            <a:xfrm>
              <a:off x="1267518" y="2262313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63500" cap="flat" cmpd="sng">
              <a:solidFill>
                <a:srgbClr val="1414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99" name="Google Shape;1199;p75"/>
            <p:cNvSpPr txBox="1"/>
            <p:nvPr/>
          </p:nvSpPr>
          <p:spPr>
            <a:xfrm>
              <a:off x="1294015" y="2288810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TW" sz="4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中山</a:t>
              </a:r>
              <a:endPara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00" name="Google Shape;1200;p75"/>
            <p:cNvSpPr/>
            <p:nvPr/>
          </p:nvSpPr>
          <p:spPr>
            <a:xfrm>
              <a:off x="1086586" y="905323"/>
              <a:ext cx="180932" cy="29401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01" name="Google Shape;1201;p75"/>
            <p:cNvSpPr/>
            <p:nvPr/>
          </p:nvSpPr>
          <p:spPr>
            <a:xfrm>
              <a:off x="1267518" y="3393139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635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02" name="Google Shape;1202;p75"/>
            <p:cNvSpPr txBox="1"/>
            <p:nvPr/>
          </p:nvSpPr>
          <p:spPr>
            <a:xfrm>
              <a:off x="1294015" y="3419636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TW" sz="4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暖暖</a:t>
              </a:r>
              <a:endPara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03" name="Google Shape;1203;p75"/>
            <p:cNvSpPr/>
            <p:nvPr/>
          </p:nvSpPr>
          <p:spPr>
            <a:xfrm>
              <a:off x="1086586" y="905323"/>
              <a:ext cx="180932" cy="40709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04" name="Google Shape;1204;p75"/>
            <p:cNvSpPr/>
            <p:nvPr/>
          </p:nvSpPr>
          <p:spPr>
            <a:xfrm>
              <a:off x="1267518" y="4523964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63500" cap="flat" cmpd="sng">
              <a:solidFill>
                <a:srgbClr val="3E3E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05" name="Google Shape;1205;p75"/>
            <p:cNvSpPr txBox="1"/>
            <p:nvPr/>
          </p:nvSpPr>
          <p:spPr>
            <a:xfrm>
              <a:off x="1294015" y="4550461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TW" sz="4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八斗</a:t>
              </a:r>
              <a:endParaRPr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sym typeface="Arial"/>
              </a:endParaRPr>
            </a:p>
          </p:txBody>
        </p:sp>
        <p:sp>
          <p:nvSpPr>
            <p:cNvPr id="1206" name="Google Shape;1206;p75"/>
            <p:cNvSpPr/>
            <p:nvPr/>
          </p:nvSpPr>
          <p:spPr>
            <a:xfrm>
              <a:off x="3167305" y="662"/>
              <a:ext cx="1809320" cy="904660"/>
            </a:xfrm>
            <a:prstGeom prst="roundRect">
              <a:avLst>
                <a:gd name="adj" fmla="val 10000"/>
              </a:avLst>
            </a:prstGeom>
            <a:solidFill>
              <a:srgbClr val="72727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07" name="Google Shape;1207;p75"/>
            <p:cNvSpPr txBox="1"/>
            <p:nvPr/>
          </p:nvSpPr>
          <p:spPr>
            <a:xfrm>
              <a:off x="3193802" y="27159"/>
              <a:ext cx="1756326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475" tIns="46975" rIns="70475" bIns="4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zh-TW" sz="3700">
                  <a:solidFill>
                    <a:schemeClr val="lt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國立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08" name="Google Shape;1208;p75"/>
            <p:cNvSpPr/>
            <p:nvPr/>
          </p:nvSpPr>
          <p:spPr>
            <a:xfrm>
              <a:off x="3348237" y="905323"/>
              <a:ext cx="180932" cy="6784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09" name="Google Shape;1209;p75"/>
            <p:cNvSpPr/>
            <p:nvPr/>
          </p:nvSpPr>
          <p:spPr>
            <a:xfrm>
              <a:off x="3529169" y="1131488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35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10" name="Google Shape;1210;p75"/>
            <p:cNvSpPr txBox="1"/>
            <p:nvPr/>
          </p:nvSpPr>
          <p:spPr>
            <a:xfrm>
              <a:off x="3555666" y="1157985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25" tIns="31750" rIns="47625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8D8D8"/>
                </a:buClr>
                <a:buSzPts val="2500"/>
                <a:buFont typeface="Arial"/>
                <a:buNone/>
              </a:pPr>
              <a:r>
                <a:rPr lang="zh-TW" sz="2500">
                  <a:solidFill>
                    <a:srgbClr val="D8D8D8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基中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11" name="Google Shape;1211;p75"/>
            <p:cNvSpPr/>
            <p:nvPr/>
          </p:nvSpPr>
          <p:spPr>
            <a:xfrm>
              <a:off x="3348237" y="905323"/>
              <a:ext cx="180932" cy="18093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12" name="Google Shape;1212;p75"/>
            <p:cNvSpPr/>
            <p:nvPr/>
          </p:nvSpPr>
          <p:spPr>
            <a:xfrm>
              <a:off x="3529169" y="2262313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6767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13" name="Google Shape;1213;p75"/>
            <p:cNvSpPr txBox="1"/>
            <p:nvPr/>
          </p:nvSpPr>
          <p:spPr>
            <a:xfrm>
              <a:off x="3555666" y="2288810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25" tIns="31750" rIns="47625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8D8D8"/>
                </a:buClr>
                <a:buSzPts val="2500"/>
                <a:buFont typeface="Arial"/>
                <a:buNone/>
              </a:pPr>
              <a:r>
                <a:rPr lang="zh-TW" sz="2500">
                  <a:solidFill>
                    <a:srgbClr val="D8D8D8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基女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14" name="Google Shape;1214;p75"/>
            <p:cNvSpPr/>
            <p:nvPr/>
          </p:nvSpPr>
          <p:spPr>
            <a:xfrm>
              <a:off x="3348237" y="905323"/>
              <a:ext cx="183913" cy="28957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15" name="Google Shape;1215;p75"/>
            <p:cNvSpPr/>
            <p:nvPr/>
          </p:nvSpPr>
          <p:spPr>
            <a:xfrm>
              <a:off x="3532151" y="3348702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7C7C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16" name="Google Shape;1216;p75"/>
            <p:cNvSpPr txBox="1"/>
            <p:nvPr/>
          </p:nvSpPr>
          <p:spPr>
            <a:xfrm>
              <a:off x="3558648" y="3375199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25" tIns="31750" rIns="47625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8D8D8"/>
                </a:buClr>
                <a:buSzPts val="2500"/>
                <a:buFont typeface="Arial"/>
                <a:buNone/>
              </a:pPr>
              <a:r>
                <a:rPr lang="zh-TW" sz="2500">
                  <a:solidFill>
                    <a:srgbClr val="D8D8D8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基商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17" name="Google Shape;1217;p75"/>
            <p:cNvSpPr/>
            <p:nvPr/>
          </p:nvSpPr>
          <p:spPr>
            <a:xfrm>
              <a:off x="3348237" y="905323"/>
              <a:ext cx="180932" cy="40709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18" name="Google Shape;1218;p75"/>
            <p:cNvSpPr/>
            <p:nvPr/>
          </p:nvSpPr>
          <p:spPr>
            <a:xfrm>
              <a:off x="3529169" y="4523964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191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19" name="Google Shape;1219;p75"/>
            <p:cNvSpPr txBox="1"/>
            <p:nvPr/>
          </p:nvSpPr>
          <p:spPr>
            <a:xfrm>
              <a:off x="3555666" y="4550461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25" tIns="31750" rIns="47625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8D8D8"/>
                </a:buClr>
                <a:buSzPts val="2500"/>
                <a:buFont typeface="Arial"/>
                <a:buNone/>
              </a:pPr>
              <a:r>
                <a:rPr lang="zh-TW" sz="2500">
                  <a:solidFill>
                    <a:srgbClr val="D8D8D8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海大附中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20" name="Google Shape;1220;p75"/>
            <p:cNvSpPr/>
            <p:nvPr/>
          </p:nvSpPr>
          <p:spPr>
            <a:xfrm>
              <a:off x="5460058" y="32723"/>
              <a:ext cx="1809320" cy="904660"/>
            </a:xfrm>
            <a:prstGeom prst="roundRect">
              <a:avLst>
                <a:gd name="adj" fmla="val 10000"/>
              </a:avLst>
            </a:prstGeom>
            <a:solidFill>
              <a:srgbClr val="E4E4E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21" name="Google Shape;1221;p75"/>
            <p:cNvSpPr txBox="1"/>
            <p:nvPr/>
          </p:nvSpPr>
          <p:spPr>
            <a:xfrm>
              <a:off x="5486555" y="59220"/>
              <a:ext cx="1756326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475" tIns="46975" rIns="70475" bIns="4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"/>
                <a:buNone/>
              </a:pPr>
              <a:r>
                <a:rPr lang="zh-TW" sz="3700">
                  <a:solidFill>
                    <a:schemeClr val="lt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私立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22" name="Google Shape;1222;p75"/>
            <p:cNvSpPr/>
            <p:nvPr/>
          </p:nvSpPr>
          <p:spPr>
            <a:xfrm>
              <a:off x="5640990" y="937384"/>
              <a:ext cx="127524" cy="6272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23" name="Google Shape;1223;p75"/>
            <p:cNvSpPr/>
            <p:nvPr/>
          </p:nvSpPr>
          <p:spPr>
            <a:xfrm>
              <a:off x="5768515" y="1112345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24" name="Google Shape;1224;p75"/>
            <p:cNvSpPr txBox="1"/>
            <p:nvPr/>
          </p:nvSpPr>
          <p:spPr>
            <a:xfrm>
              <a:off x="5795012" y="1138842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TW" sz="4000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二信</a:t>
              </a: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25" name="Google Shape;1225;p75"/>
            <p:cNvSpPr/>
            <p:nvPr/>
          </p:nvSpPr>
          <p:spPr>
            <a:xfrm>
              <a:off x="5640990" y="937384"/>
              <a:ext cx="149829" cy="1777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26" name="Google Shape;1226;p75"/>
            <p:cNvSpPr/>
            <p:nvPr/>
          </p:nvSpPr>
          <p:spPr>
            <a:xfrm>
              <a:off x="5790820" y="2262313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ABA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27" name="Google Shape;1227;p75"/>
            <p:cNvSpPr txBox="1"/>
            <p:nvPr/>
          </p:nvSpPr>
          <p:spPr>
            <a:xfrm>
              <a:off x="5817317" y="2288810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50800" rIns="762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TW" sz="4000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聖心</a:t>
              </a: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28" name="Google Shape;1228;p75"/>
            <p:cNvSpPr/>
            <p:nvPr/>
          </p:nvSpPr>
          <p:spPr>
            <a:xfrm>
              <a:off x="5640990" y="937384"/>
              <a:ext cx="149829" cy="29080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29" name="Google Shape;1229;p75"/>
            <p:cNvSpPr/>
            <p:nvPr/>
          </p:nvSpPr>
          <p:spPr>
            <a:xfrm>
              <a:off x="5790820" y="3393139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CFCF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30" name="Google Shape;1230;p75"/>
            <p:cNvSpPr txBox="1"/>
            <p:nvPr/>
          </p:nvSpPr>
          <p:spPr>
            <a:xfrm>
              <a:off x="5817317" y="3419636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25" tIns="31750" rIns="47625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8D8D8"/>
                </a:buClr>
                <a:buSzPts val="2500"/>
                <a:buFont typeface="Arial"/>
                <a:buNone/>
              </a:pPr>
              <a:r>
                <a:rPr lang="zh-TW" sz="2500" dirty="0">
                  <a:solidFill>
                    <a:srgbClr val="D8D8D8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光隆</a:t>
              </a: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31" name="Google Shape;1231;p75"/>
            <p:cNvSpPr/>
            <p:nvPr/>
          </p:nvSpPr>
          <p:spPr>
            <a:xfrm>
              <a:off x="5640990" y="937384"/>
              <a:ext cx="149829" cy="40389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32" name="Google Shape;1232;p75"/>
            <p:cNvSpPr/>
            <p:nvPr/>
          </p:nvSpPr>
          <p:spPr>
            <a:xfrm>
              <a:off x="5790820" y="4523964"/>
              <a:ext cx="1447456" cy="904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E4E4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233" name="Google Shape;1233;p75"/>
            <p:cNvSpPr txBox="1"/>
            <p:nvPr/>
          </p:nvSpPr>
          <p:spPr>
            <a:xfrm>
              <a:off x="5817317" y="4550461"/>
              <a:ext cx="1394462" cy="85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25" tIns="31750" rIns="47625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8D8D8"/>
                </a:buClr>
                <a:buSzPts val="2500"/>
                <a:buFont typeface="Arial"/>
                <a:buNone/>
              </a:pPr>
              <a:r>
                <a:rPr lang="zh-TW" sz="2500">
                  <a:solidFill>
                    <a:srgbClr val="D8D8D8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Arial"/>
                </a:rPr>
                <a:t>培德</a:t>
              </a:r>
              <a:endParaRPr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76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報名資格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239" name="Google Shape;1239;p76"/>
          <p:cNvSpPr/>
          <p:nvPr/>
        </p:nvSpPr>
        <p:spPr>
          <a:xfrm>
            <a:off x="1000100" y="2000240"/>
            <a:ext cx="7215238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zh-TW" sz="54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【</a:t>
            </a:r>
            <a:r>
              <a:rPr lang="zh-TW" sz="7200" b="1">
                <a:solidFill>
                  <a:srgbClr val="3333FF"/>
                </a:solidFill>
                <a:latin typeface="DFKai-SB"/>
                <a:ea typeface="DFKai-SB"/>
                <a:cs typeface="DFKai-SB"/>
                <a:sym typeface="DFKai-SB"/>
              </a:rPr>
              <a:t>基隆市</a:t>
            </a:r>
            <a:r>
              <a:rPr lang="zh-TW" sz="54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zh-TW" sz="54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公私立完全中學國中部</a:t>
            </a:r>
            <a:endParaRPr sz="5400" b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200"/>
              <a:buFont typeface="Arial"/>
              <a:buNone/>
            </a:pPr>
            <a:r>
              <a:rPr lang="zh-TW" sz="7200" b="1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應屆</a:t>
            </a:r>
            <a:r>
              <a:rPr lang="zh-TW" sz="54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畢(結)業生</a:t>
            </a:r>
            <a:endParaRPr sz="5400" b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  <p:extLst>
      <p:ext uri="{BB962C8B-B14F-4D97-AF65-F5344CB8AC3E}">
        <p14:creationId xmlns:p14="http://schemas.microsoft.com/office/powerpoint/2010/main" val="20215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/>
          </p:cNvSpPr>
          <p:nvPr/>
        </p:nvSpPr>
        <p:spPr bwMode="auto">
          <a:xfrm>
            <a:off x="1403648" y="623826"/>
            <a:ext cx="6086669" cy="1447851"/>
          </a:xfrm>
          <a:prstGeom prst="rect">
            <a:avLst/>
          </a:prstGeom>
          <a:solidFill>
            <a:srgbClr val="FFCCFF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        </a:t>
            </a: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分離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，   </a:t>
            </a:r>
            <a:r>
              <a:rPr lang="zh-TW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      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入學</a:t>
            </a:r>
            <a:endParaRPr lang="en-US" altLang="zh-TW" sz="3600" b="1" dirty="0"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zh-TW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考試→取得成績證明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招生→取得入學資格</a:t>
            </a:r>
            <a:endParaRPr lang="zh-TW" altLang="en-US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2" name="群組 14"/>
          <p:cNvGrpSpPr/>
          <p:nvPr/>
        </p:nvGrpSpPr>
        <p:grpSpPr>
          <a:xfrm>
            <a:off x="500034" y="2071678"/>
            <a:ext cx="8143932" cy="4357718"/>
            <a:chOff x="0" y="5143512"/>
            <a:chExt cx="4429124" cy="1571636"/>
          </a:xfrm>
        </p:grpSpPr>
        <p:sp>
          <p:nvSpPr>
            <p:cNvPr id="9" name="爆炸 2 8"/>
            <p:cNvSpPr/>
            <p:nvPr/>
          </p:nvSpPr>
          <p:spPr>
            <a:xfrm>
              <a:off x="0" y="5143512"/>
              <a:ext cx="4429124" cy="1571636"/>
            </a:xfrm>
            <a:prstGeom prst="irregularSeal2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Rectangle 4"/>
            <p:cNvSpPr txBox="1">
              <a:spLocks/>
            </p:cNvSpPr>
            <p:nvPr/>
          </p:nvSpPr>
          <p:spPr bwMode="auto">
            <a:xfrm>
              <a:off x="995291" y="5633038"/>
              <a:ext cx="2500330" cy="553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defRPr/>
              </a:pPr>
              <a:r>
                <a:rPr lang="zh-TW" alt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只參加國中教育會考</a:t>
              </a:r>
              <a:endParaRPr lang="en-US" altLang="zh-TW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zh-TW" alt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並不意謂就有學校唸</a:t>
              </a:r>
            </a:p>
          </p:txBody>
        </p:sp>
      </p:grpSp>
      <p:sp>
        <p:nvSpPr>
          <p:cNvPr id="4" name="匾額 3"/>
          <p:cNvSpPr/>
          <p:nvPr/>
        </p:nvSpPr>
        <p:spPr>
          <a:xfrm rot="-600000">
            <a:off x="1719873" y="858099"/>
            <a:ext cx="561662" cy="608468"/>
          </a:xfrm>
          <a:prstGeom prst="plaque">
            <a:avLst/>
          </a:prstGeom>
          <a:solidFill>
            <a:srgbClr val="CCFFCC"/>
          </a:solidFill>
          <a:ln w="508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endParaRPr lang="zh-TW" alt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匾額 6"/>
          <p:cNvSpPr/>
          <p:nvPr/>
        </p:nvSpPr>
        <p:spPr>
          <a:xfrm rot="600000">
            <a:off x="2531925" y="858099"/>
            <a:ext cx="561662" cy="608468"/>
          </a:xfrm>
          <a:prstGeom prst="plaqu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招</a:t>
            </a:r>
            <a:endParaRPr lang="zh-TW" alt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" name="流程圖: 替代處理程序 4"/>
          <p:cNvSpPr/>
          <p:nvPr/>
        </p:nvSpPr>
        <p:spPr>
          <a:xfrm>
            <a:off x="4630259" y="934647"/>
            <a:ext cx="1152128" cy="576064"/>
          </a:xfrm>
          <a:prstGeom prst="flowChartAlternateProcess">
            <a:avLst/>
          </a:prstGeom>
          <a:solidFill>
            <a:srgbClr val="FFCCCC"/>
          </a:solidFill>
          <a:ln w="508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多元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87922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77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報名作業</a:t>
            </a:r>
            <a:endParaRPr/>
          </a:p>
        </p:txBody>
      </p:sp>
      <p:sp>
        <p:nvSpPr>
          <p:cNvPr id="1245" name="Google Shape;1245;p77"/>
          <p:cNvSpPr/>
          <p:nvPr/>
        </p:nvSpPr>
        <p:spPr>
          <a:xfrm>
            <a:off x="928662" y="1643050"/>
            <a:ext cx="7215239" cy="343170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☆</a:t>
            </a:r>
            <a:r>
              <a:rPr lang="zh-TW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一律向就讀國中</a:t>
            </a:r>
            <a:r>
              <a:rPr lang="zh-TW" sz="3600" b="1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報名</a:t>
            </a:r>
            <a:r>
              <a:rPr lang="zh-TW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☆報名學生以</a:t>
            </a:r>
            <a:r>
              <a:rPr lang="zh-TW" sz="5400" b="1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該校</a:t>
            </a:r>
            <a:r>
              <a:rPr lang="zh-TW" sz="3600" b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高中部各科</a:t>
            </a:r>
            <a:endParaRPr sz="3600" b="1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zh-TW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為唯一志願。</a:t>
            </a:r>
            <a:endParaRPr sz="36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86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78"/>
          <p:cNvSpPr txBox="1"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錄取方式</a:t>
            </a:r>
            <a:endParaRPr/>
          </a:p>
        </p:txBody>
      </p:sp>
      <p:grpSp>
        <p:nvGrpSpPr>
          <p:cNvPr id="1251" name="Google Shape;1251;p78"/>
          <p:cNvGrpSpPr/>
          <p:nvPr/>
        </p:nvGrpSpPr>
        <p:grpSpPr>
          <a:xfrm>
            <a:off x="255846" y="1215415"/>
            <a:ext cx="8632306" cy="5166629"/>
            <a:chOff x="4326" y="215307"/>
            <a:chExt cx="8632306" cy="5166629"/>
          </a:xfrm>
        </p:grpSpPr>
        <p:sp>
          <p:nvSpPr>
            <p:cNvPr id="1252" name="Google Shape;1252;p78"/>
            <p:cNvSpPr/>
            <p:nvPr/>
          </p:nvSpPr>
          <p:spPr>
            <a:xfrm>
              <a:off x="4326" y="1639093"/>
              <a:ext cx="2271659" cy="231905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8"/>
            <p:cNvSpPr txBox="1"/>
            <p:nvPr/>
          </p:nvSpPr>
          <p:spPr>
            <a:xfrm>
              <a:off x="70861" y="1705628"/>
              <a:ext cx="2138589" cy="2185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rgbClr val="FF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報名該校</a:t>
              </a:r>
              <a:endParaRPr sz="4000" b="1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rgbClr val="FF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各科</a:t>
              </a:r>
              <a:endParaRPr/>
            </a:p>
          </p:txBody>
        </p:sp>
        <p:sp>
          <p:nvSpPr>
            <p:cNvPr id="1254" name="Google Shape;1254;p78"/>
            <p:cNvSpPr/>
            <p:nvPr/>
          </p:nvSpPr>
          <p:spPr>
            <a:xfrm rot="-3408080">
              <a:off x="1900554" y="2086031"/>
              <a:ext cx="1659527" cy="36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78"/>
            <p:cNvSpPr txBox="1"/>
            <p:nvPr/>
          </p:nvSpPr>
          <p:spPr>
            <a:xfrm rot="-3408080">
              <a:off x="2688829" y="2062806"/>
              <a:ext cx="82976" cy="82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endParaRPr sz="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256" name="Google Shape;1256;p78"/>
            <p:cNvSpPr/>
            <p:nvPr/>
          </p:nvSpPr>
          <p:spPr>
            <a:xfrm>
              <a:off x="3184650" y="215307"/>
              <a:ext cx="2271659" cy="2389320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78"/>
            <p:cNvSpPr txBox="1"/>
            <p:nvPr/>
          </p:nvSpPr>
          <p:spPr>
            <a:xfrm>
              <a:off x="3251185" y="281842"/>
              <a:ext cx="2138589" cy="22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  <a:buSzPts val="3000"/>
                <a:buFont typeface="Cambria Math"/>
                <a:buNone/>
              </a:pPr>
              <a:r>
                <a:rPr lang="zh-TW" sz="3000" b="1">
                  <a:solidFill>
                    <a:srgbClr val="008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報名人數</a:t>
              </a:r>
              <a:endParaRPr sz="3000" b="1">
                <a:solidFill>
                  <a:srgbClr val="008000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ts val="3000"/>
                <a:buFont typeface="Cambria Math"/>
                <a:buNone/>
              </a:pPr>
              <a:r>
                <a:rPr lang="zh-TW" sz="3000" b="1">
                  <a:solidFill>
                    <a:srgbClr val="FF00F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少於</a:t>
              </a:r>
              <a:endParaRPr sz="3000" b="1">
                <a:solidFill>
                  <a:srgbClr val="FF00FF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  <a:buSzPts val="3000"/>
                <a:buFont typeface="Cambria Math"/>
                <a:buNone/>
              </a:pPr>
              <a:r>
                <a:rPr lang="zh-TW" sz="3000" b="1">
                  <a:solidFill>
                    <a:srgbClr val="008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招生名額</a:t>
              </a:r>
              <a:endParaRPr/>
            </a:p>
          </p:txBody>
        </p:sp>
        <p:sp>
          <p:nvSpPr>
            <p:cNvPr id="1258" name="Google Shape;1258;p78"/>
            <p:cNvSpPr/>
            <p:nvPr/>
          </p:nvSpPr>
          <p:spPr>
            <a:xfrm>
              <a:off x="5456309" y="1391704"/>
              <a:ext cx="908663" cy="36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2A2A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8"/>
            <p:cNvSpPr txBox="1"/>
            <p:nvPr/>
          </p:nvSpPr>
          <p:spPr>
            <a:xfrm>
              <a:off x="5887925" y="1387251"/>
              <a:ext cx="45433" cy="45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260" name="Google Shape;1260;p78"/>
            <p:cNvSpPr/>
            <p:nvPr/>
          </p:nvSpPr>
          <p:spPr>
            <a:xfrm>
              <a:off x="6364973" y="842052"/>
              <a:ext cx="2271659" cy="1135829"/>
            </a:xfrm>
            <a:prstGeom prst="roundRect">
              <a:avLst>
                <a:gd name="adj" fmla="val 10000"/>
              </a:avLst>
            </a:prstGeom>
            <a:solidFill>
              <a:schemeClr val="dk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8"/>
            <p:cNvSpPr txBox="1"/>
            <p:nvPr/>
          </p:nvSpPr>
          <p:spPr>
            <a:xfrm>
              <a:off x="6398240" y="875319"/>
              <a:ext cx="2205125" cy="1069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rgbClr val="FF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全額錄取</a:t>
              </a:r>
              <a:endParaRPr/>
            </a:p>
          </p:txBody>
        </p:sp>
        <p:sp>
          <p:nvSpPr>
            <p:cNvPr id="1262" name="Google Shape;1262;p78"/>
            <p:cNvSpPr/>
            <p:nvPr/>
          </p:nvSpPr>
          <p:spPr>
            <a:xfrm rot="3277564">
              <a:off x="1945512" y="3420282"/>
              <a:ext cx="1569611" cy="36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8"/>
            <p:cNvSpPr txBox="1"/>
            <p:nvPr/>
          </p:nvSpPr>
          <p:spPr>
            <a:xfrm rot="3277564">
              <a:off x="2691077" y="3399305"/>
              <a:ext cx="78480" cy="78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264" name="Google Shape;1264;p78"/>
            <p:cNvSpPr/>
            <p:nvPr/>
          </p:nvSpPr>
          <p:spPr>
            <a:xfrm>
              <a:off x="3184650" y="2775002"/>
              <a:ext cx="2271659" cy="2606934"/>
            </a:xfrm>
            <a:prstGeom prst="roundRect">
              <a:avLst>
                <a:gd name="adj" fmla="val 10000"/>
              </a:avLst>
            </a:prstGeom>
            <a:solidFill>
              <a:srgbClr val="0000C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8"/>
            <p:cNvSpPr txBox="1"/>
            <p:nvPr/>
          </p:nvSpPr>
          <p:spPr>
            <a:xfrm>
              <a:off x="3251185" y="2841537"/>
              <a:ext cx="2138589" cy="2473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mbria Math"/>
                <a:buNone/>
              </a:pPr>
              <a:r>
                <a:rPr lang="zh-TW" sz="30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報名人數</a:t>
              </a:r>
              <a:endParaRPr sz="3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ts val="3000"/>
                <a:buFont typeface="Cambria Math"/>
                <a:buNone/>
              </a:pPr>
              <a:r>
                <a:rPr lang="zh-TW" sz="3000" b="1" u="none">
                  <a:solidFill>
                    <a:srgbClr val="FF00F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多於</a:t>
              </a:r>
              <a:endParaRPr sz="3000" b="1" u="none">
                <a:solidFill>
                  <a:srgbClr val="FF00FF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mbria Math"/>
                <a:buNone/>
              </a:pPr>
              <a:r>
                <a:rPr lang="zh-TW" sz="30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招生名額</a:t>
              </a:r>
              <a:endParaRPr/>
            </a:p>
          </p:txBody>
        </p:sp>
        <p:sp>
          <p:nvSpPr>
            <p:cNvPr id="1266" name="Google Shape;1266;p78"/>
            <p:cNvSpPr/>
            <p:nvPr/>
          </p:nvSpPr>
          <p:spPr>
            <a:xfrm>
              <a:off x="5456309" y="4060206"/>
              <a:ext cx="908663" cy="36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2A2A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78"/>
            <p:cNvSpPr txBox="1"/>
            <p:nvPr/>
          </p:nvSpPr>
          <p:spPr>
            <a:xfrm>
              <a:off x="5887925" y="4055752"/>
              <a:ext cx="45433" cy="45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268" name="Google Shape;1268;p78"/>
            <p:cNvSpPr/>
            <p:nvPr/>
          </p:nvSpPr>
          <p:spPr>
            <a:xfrm>
              <a:off x="6364973" y="3510554"/>
              <a:ext cx="2271659" cy="1135829"/>
            </a:xfrm>
            <a:prstGeom prst="roundRect">
              <a:avLst>
                <a:gd name="adj" fmla="val 10000"/>
              </a:avLst>
            </a:prstGeom>
            <a:solidFill>
              <a:srgbClr val="2A2A8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78"/>
            <p:cNvSpPr txBox="1"/>
            <p:nvPr/>
          </p:nvSpPr>
          <p:spPr>
            <a:xfrm>
              <a:off x="6398240" y="3543821"/>
              <a:ext cx="2205125" cy="1069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mbria Math"/>
                <a:buNone/>
              </a:pPr>
              <a:r>
                <a:rPr lang="zh-TW" sz="4000" b="1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進行比序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86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172325" cy="5743575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536569" y="2949062"/>
            <a:ext cx="5891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伍</a:t>
            </a:r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、分享與</a:t>
            </a:r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建議</a:t>
            </a:r>
            <a:endParaRPr lang="zh-TW" altLang="en-US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1260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11980" y="1851451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Times New Roman"/>
              </a:rPr>
              <a:t>諮詢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Times New Roman"/>
              </a:rPr>
              <a:t>管道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199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諮詢管道</a:t>
            </a:r>
            <a:endParaRPr lang="zh-TW" altLang="en-US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2743200" cy="20574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2743200" cy="20574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2743200" cy="2057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3565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11980" y="1851451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重要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提醒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2752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0"/>
          <p:cNvSpPr/>
          <p:nvPr/>
        </p:nvSpPr>
        <p:spPr>
          <a:xfrm>
            <a:off x="571472" y="2857496"/>
            <a:ext cx="3500462" cy="2062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招生工作一環扣一環，</a:t>
            </a:r>
            <a:r>
              <a:rPr lang="zh-TW" sz="1600" b="1" dirty="0">
                <a:solidFill>
                  <a:srgbClr val="3333FF"/>
                </a:solidFill>
                <a:latin typeface="DFKai-SB"/>
                <a:ea typeface="DFKai-SB"/>
                <a:cs typeface="DFKai-SB"/>
                <a:sym typeface="DFKai-SB"/>
              </a:rPr>
              <a:t>逾期</a:t>
            </a: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難以補救</a:t>
            </a:r>
            <a:endParaRPr sz="16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→報名</a:t>
            </a:r>
            <a:endParaRPr sz="16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→(考試、成績公告、成績複查)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→選填志願</a:t>
            </a:r>
            <a:endParaRPr sz="16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→分發</a:t>
            </a:r>
            <a:endParaRPr sz="16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→放榜、錄取結果複查</a:t>
            </a:r>
            <a:endParaRPr sz="16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→報到、報到後放棄</a:t>
            </a:r>
            <a:endParaRPr sz="16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→申訴</a:t>
            </a:r>
            <a:endParaRPr sz="1600" b="1" dirty="0">
              <a:solidFill>
                <a:srgbClr val="99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01" name="Google Shape;401;p20"/>
          <p:cNvSpPr txBox="1"/>
          <p:nvPr/>
        </p:nvSpPr>
        <p:spPr>
          <a:xfrm>
            <a:off x="357158" y="642918"/>
            <a:ext cx="8429684" cy="785818"/>
          </a:xfrm>
          <a:prstGeom prst="rect">
            <a:avLst/>
          </a:prstGeom>
          <a:solidFill>
            <a:srgbClr val="FFCCFF"/>
          </a:solidFill>
          <a:ln w="127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1.掌握重要日程</a:t>
            </a:r>
            <a:endParaRPr sz="2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2" name="Google Shape;402;p20"/>
          <p:cNvGrpSpPr/>
          <p:nvPr/>
        </p:nvGrpSpPr>
        <p:grpSpPr>
          <a:xfrm>
            <a:off x="4714876" y="2143116"/>
            <a:ext cx="3929090" cy="1566864"/>
            <a:chOff x="4714876" y="2357430"/>
            <a:chExt cx="3371850" cy="1352550"/>
          </a:xfrm>
        </p:grpSpPr>
        <p:pic>
          <p:nvPicPr>
            <p:cNvPr id="403" name="Google Shape;403;p20" descr="imag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14876" y="2357430"/>
              <a:ext cx="3371850" cy="135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Google Shape;404;p20"/>
            <p:cNvSpPr txBox="1"/>
            <p:nvPr/>
          </p:nvSpPr>
          <p:spPr>
            <a:xfrm>
              <a:off x="5144021" y="2850764"/>
              <a:ext cx="1619543" cy="4781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搜尋：</a:t>
              </a:r>
              <a:r>
                <a:rPr lang="zh-TW" b="1" dirty="0" smtClean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</a:t>
              </a:r>
              <a:r>
                <a:rPr lang="en-US" altLang="zh-TW" b="1" dirty="0" smtClean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zh-TW" sz="10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重要</a:t>
              </a:r>
              <a:r>
                <a:rPr lang="zh-TW" sz="10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日程表</a:t>
              </a:r>
              <a:endParaRPr dirty="0"/>
            </a:p>
          </p:txBody>
        </p:sp>
      </p:grpSp>
      <p:sp>
        <p:nvSpPr>
          <p:cNvPr id="405" name="Google Shape;405;p20"/>
          <p:cNvSpPr txBox="1"/>
          <p:nvPr/>
        </p:nvSpPr>
        <p:spPr>
          <a:xfrm>
            <a:off x="4714876" y="4357694"/>
            <a:ext cx="3357586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或參考學校發給的</a:t>
            </a:r>
            <a:endParaRPr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國中畢業生</a:t>
            </a:r>
            <a:endParaRPr sz="40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升學行事簡曆</a:t>
            </a:r>
            <a:endParaRPr dirty="0"/>
          </a:p>
        </p:txBody>
      </p:sp>
      <p:grpSp>
        <p:nvGrpSpPr>
          <p:cNvPr id="406" name="Google Shape;406;p20"/>
          <p:cNvGrpSpPr/>
          <p:nvPr/>
        </p:nvGrpSpPr>
        <p:grpSpPr>
          <a:xfrm>
            <a:off x="857224" y="1928802"/>
            <a:ext cx="3060383" cy="4323398"/>
            <a:chOff x="857224" y="1928802"/>
            <a:chExt cx="3060383" cy="4323398"/>
          </a:xfrm>
        </p:grpSpPr>
        <p:pic>
          <p:nvPicPr>
            <p:cNvPr id="407" name="Google Shape;407;p20" descr="下載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7224" y="1928802"/>
              <a:ext cx="3060383" cy="43233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p20"/>
            <p:cNvSpPr txBox="1"/>
            <p:nvPr/>
          </p:nvSpPr>
          <p:spPr>
            <a:xfrm>
              <a:off x="1000100" y="3071810"/>
              <a:ext cx="2714644" cy="1928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dirty="0" smtClean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</a:t>
              </a:r>
              <a:r>
                <a:rPr lang="en-US" altLang="zh-TW" sz="2000" dirty="0" smtClean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zh-TW" sz="2000" dirty="0" smtClean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學年</a:t>
              </a:r>
              <a:r>
                <a:rPr lang="zh-TW" sz="2000" dirty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度</a:t>
              </a:r>
              <a:endParaRPr sz="2000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國中教育會考及</a:t>
              </a:r>
              <a:endParaRPr sz="2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全國高級中等學校與</a:t>
              </a:r>
              <a:endParaRPr sz="2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專科學校五年制</a:t>
              </a:r>
              <a:endParaRPr sz="2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適性入學重要日程表</a:t>
              </a:r>
              <a:endParaRPr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64340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4183964" cy="59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9123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4"/>
          <p:cNvSpPr txBox="1"/>
          <p:nvPr/>
        </p:nvSpPr>
        <p:spPr>
          <a:xfrm>
            <a:off x="357158" y="642918"/>
            <a:ext cx="8429684" cy="785818"/>
          </a:xfrm>
          <a:prstGeom prst="rect">
            <a:avLst/>
          </a:prstGeom>
          <a:solidFill>
            <a:srgbClr val="FFCCFF"/>
          </a:solidFill>
          <a:ln w="127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zh-TW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教育機會均等原則</a:t>
            </a:r>
            <a:r>
              <a:rPr lang="zh-TW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(每個人都只能佔一個缺)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714348" y="2000240"/>
            <a:ext cx="7643866" cy="240065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招生簡章中，通常都會有一段話：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已獲任一所高中職或五專錄取並</a:t>
            </a:r>
            <a:r>
              <a:rPr lang="zh-TW" sz="2400" b="1" dirty="0">
                <a:solidFill>
                  <a:srgbClr val="FF0000"/>
                </a:solidFill>
                <a:latin typeface="+mn-ea"/>
                <a:ea typeface="+mn-ea"/>
                <a:sym typeface="Arial"/>
              </a:rPr>
              <a:t>完成報到手續</a:t>
            </a:r>
            <a:r>
              <a:rPr lang="zh-TW" sz="2400" b="1" dirty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之學生，如欲參加其他入學管道招生，應於簡章規定之期限內，以</a:t>
            </a:r>
            <a:r>
              <a:rPr lang="zh-TW" sz="2400" b="1" dirty="0">
                <a:solidFill>
                  <a:srgbClr val="3333FF"/>
                </a:solidFill>
                <a:latin typeface="+mn-ea"/>
                <a:ea typeface="+mn-ea"/>
                <a:sym typeface="Arial"/>
              </a:rPr>
              <a:t>書面</a:t>
            </a:r>
            <a:r>
              <a:rPr lang="zh-TW" sz="2400" b="1" dirty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、</a:t>
            </a:r>
            <a:r>
              <a:rPr lang="zh-TW" sz="2400" b="1" dirty="0">
                <a:solidFill>
                  <a:srgbClr val="3333FF"/>
                </a:solidFill>
                <a:latin typeface="+mn-ea"/>
                <a:ea typeface="+mn-ea"/>
                <a:sym typeface="Arial"/>
              </a:rPr>
              <a:t>親自</a:t>
            </a:r>
            <a:r>
              <a:rPr lang="zh-TW" sz="2400" b="1" dirty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到錄取學校辦妥</a:t>
            </a:r>
            <a:r>
              <a:rPr lang="zh-TW" sz="2400" b="1" dirty="0">
                <a:solidFill>
                  <a:srgbClr val="3333FF"/>
                </a:solidFill>
                <a:latin typeface="+mn-ea"/>
                <a:ea typeface="+mn-ea"/>
                <a:sym typeface="Arial"/>
              </a:rPr>
              <a:t>放棄錄取資格</a:t>
            </a:r>
            <a:r>
              <a:rPr lang="zh-TW" sz="2400" b="1" dirty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手續，始得再報名本學年度其他入學管道招生</a:t>
            </a:r>
            <a:endParaRPr dirty="0">
              <a:latin typeface="+mn-ea"/>
              <a:ea typeface="+mn-e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(</a:t>
            </a:r>
            <a:r>
              <a:rPr lang="zh-TW" sz="2400" b="1" dirty="0">
                <a:solidFill>
                  <a:srgbClr val="FF0000"/>
                </a:solidFill>
                <a:latin typeface="+mn-ea"/>
                <a:ea typeface="+mn-ea"/>
                <a:sym typeface="Arial"/>
              </a:rPr>
              <a:t>不接受電話、通訊或傳真</a:t>
            </a:r>
            <a:r>
              <a:rPr lang="zh-TW" sz="2400" b="1" dirty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方式辦理)</a:t>
            </a:r>
            <a:endParaRPr sz="2400" b="1" dirty="0">
              <a:solidFill>
                <a:schemeClr val="dk1"/>
              </a:solidFill>
              <a:latin typeface="+mn-ea"/>
              <a:ea typeface="+mn-ea"/>
              <a:sym typeface="Arial"/>
            </a:endParaRPr>
          </a:p>
        </p:txBody>
      </p:sp>
      <p:sp>
        <p:nvSpPr>
          <p:cNvPr id="452" name="Google Shape;452;p24"/>
          <p:cNvSpPr/>
          <p:nvPr/>
        </p:nvSpPr>
        <p:spPr>
          <a:xfrm>
            <a:off x="642910" y="4714884"/>
            <a:ext cx="7858180" cy="13234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◆放榜後，未向錄取學校報到者，不用聲明放棄</a:t>
            </a:r>
            <a:endParaRPr sz="20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◆務必於</a:t>
            </a:r>
            <a:r>
              <a:rPr lang="zh-TW" sz="2000" b="1" dirty="0">
                <a:solidFill>
                  <a:srgbClr val="3333FF"/>
                </a:solidFill>
                <a:latin typeface="DFKai-SB"/>
                <a:ea typeface="DFKai-SB"/>
                <a:cs typeface="DFKai-SB"/>
                <a:sym typeface="DFKai-SB"/>
              </a:rPr>
              <a:t>簡章規定期限內辦理</a:t>
            </a:r>
            <a:r>
              <a:rPr lang="zh-TW" sz="2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，並取得錄取學校的</a:t>
            </a:r>
            <a:r>
              <a:rPr lang="zh-TW" sz="2000" b="1" dirty="0">
                <a:solidFill>
                  <a:srgbClr val="3333FF"/>
                </a:solidFill>
                <a:latin typeface="DFKai-SB"/>
                <a:ea typeface="DFKai-SB"/>
                <a:cs typeface="DFKai-SB"/>
                <a:sym typeface="DFKai-SB"/>
              </a:rPr>
              <a:t>書面同意</a:t>
            </a:r>
            <a:r>
              <a:rPr lang="zh-TW" sz="2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才算完成</a:t>
            </a:r>
            <a:endParaRPr sz="20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◆錄取學校發給書面同意書後，應再至</a:t>
            </a:r>
            <a:r>
              <a:rPr lang="zh-TW" sz="2000" b="1" dirty="0">
                <a:solidFill>
                  <a:srgbClr val="008000"/>
                </a:solidFill>
                <a:latin typeface="DFKai-SB"/>
                <a:ea typeface="DFKai-SB"/>
                <a:cs typeface="DFKai-SB"/>
                <a:sym typeface="DFKai-SB"/>
              </a:rPr>
              <a:t>適性入學資料管理平台</a:t>
            </a:r>
            <a:r>
              <a:rPr lang="zh-TW" sz="2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登錄，</a:t>
            </a:r>
            <a:endParaRPr sz="20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學生才能再報名後續入學管道招生</a:t>
            </a:r>
            <a:endParaRPr sz="20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  <p:extLst>
      <p:ext uri="{BB962C8B-B14F-4D97-AF65-F5344CB8AC3E}">
        <p14:creationId xmlns:p14="http://schemas.microsoft.com/office/powerpoint/2010/main" val="195024355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"/>
          <p:cNvSpPr txBox="1"/>
          <p:nvPr/>
        </p:nvSpPr>
        <p:spPr>
          <a:xfrm>
            <a:off x="357158" y="642918"/>
            <a:ext cx="8429684" cy="1643074"/>
          </a:xfrm>
          <a:prstGeom prst="rect">
            <a:avLst/>
          </a:prstGeom>
          <a:solidFill>
            <a:srgbClr val="FFCCFF"/>
          </a:solidFill>
          <a:ln w="127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zh-TW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.對於沒有</a:t>
            </a:r>
            <a:r>
              <a:rPr 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簡章</a:t>
            </a:r>
            <a:r>
              <a:rPr lang="zh-TW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的招生行為，</a:t>
            </a:r>
            <a:endParaRPr sz="3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zh-TW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勿隨便同意學生就讀</a:t>
            </a:r>
            <a:r>
              <a:rPr lang="zh-TW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(沒簡章，完全沒有保障)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Google Shape;461;p25"/>
          <p:cNvSpPr/>
          <p:nvPr/>
        </p:nvSpPr>
        <p:spPr>
          <a:xfrm>
            <a:off x="785786" y="2714620"/>
            <a:ext cx="4286280" cy="58477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◆保管好你的畢業證書</a:t>
            </a:r>
            <a:endParaRPr sz="3200" b="1" dirty="0">
              <a:solidFill>
                <a:srgbClr val="99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62" name="Google Shape;462;p25"/>
          <p:cNvSpPr/>
          <p:nvPr/>
        </p:nvSpPr>
        <p:spPr>
          <a:xfrm>
            <a:off x="785786" y="4786322"/>
            <a:ext cx="7143800" cy="107721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◆有問題向主管機關或主委學校反應，</a:t>
            </a:r>
            <a:endParaRPr sz="32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請求協助</a:t>
            </a:r>
            <a:endParaRPr sz="3200" b="1" dirty="0">
              <a:solidFill>
                <a:srgbClr val="99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63" name="Google Shape;463;p25"/>
          <p:cNvSpPr/>
          <p:nvPr/>
        </p:nvSpPr>
        <p:spPr>
          <a:xfrm>
            <a:off x="785786" y="3786190"/>
            <a:ext cx="5072098" cy="58477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◆勿隨意繳交入學相關費用</a:t>
            </a:r>
            <a:endParaRPr sz="3200" b="1" dirty="0">
              <a:solidFill>
                <a:srgbClr val="99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  <p:extLst>
      <p:ext uri="{BB962C8B-B14F-4D97-AF65-F5344CB8AC3E}">
        <p14:creationId xmlns:p14="http://schemas.microsoft.com/office/powerpoint/2010/main" val="359502830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54148</TotalTime>
  <Words>6149</Words>
  <Application>Microsoft Office PowerPoint</Application>
  <PresentationFormat>如螢幕大小 (4:3)</PresentationFormat>
  <Paragraphs>1263</Paragraphs>
  <Slides>107</Slides>
  <Notes>49</Notes>
  <HiddenSlides>0</HiddenSlides>
  <MMClips>0</MMClips>
  <ScaleCrop>false</ScaleCrop>
  <HeadingPairs>
    <vt:vector size="6" baseType="variant">
      <vt:variant>
        <vt:lpstr>使用字型</vt:lpstr>
      </vt:variant>
      <vt:variant>
        <vt:i4>20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107</vt:i4>
      </vt:variant>
    </vt:vector>
  </HeadingPairs>
  <TitlesOfParts>
    <vt:vector size="128" baseType="lpstr">
      <vt:lpstr>華康儷中黑</vt:lpstr>
      <vt:lpstr>標楷體</vt:lpstr>
      <vt:lpstr>Noto Sans Symbols</vt:lpstr>
      <vt:lpstr>標楷體</vt:lpstr>
      <vt:lpstr>IPAmjMincho</vt:lpstr>
      <vt:lpstr>Cambria Math</vt:lpstr>
      <vt:lpstr>Calibri</vt:lpstr>
      <vt:lpstr>微軟正黑體</vt:lpstr>
      <vt:lpstr>Helvetica</vt:lpstr>
      <vt:lpstr>PMingLiU</vt:lpstr>
      <vt:lpstr>UKIJ CJK</vt:lpstr>
      <vt:lpstr>華康少女文字W7(P)</vt:lpstr>
      <vt:lpstr>Times New Roman</vt:lpstr>
      <vt:lpstr>PMingLiu</vt:lpstr>
      <vt:lpstr>Adobe 繁黑體 Std B</vt:lpstr>
      <vt:lpstr>Arial</vt:lpstr>
      <vt:lpstr>微軟正黑體</vt:lpstr>
      <vt:lpstr>PMingLiU</vt:lpstr>
      <vt:lpstr>Wingdings</vt:lpstr>
      <vt:lpstr>華康儷特圓</vt:lpstr>
      <vt:lpstr>預設簡報設計</vt:lpstr>
      <vt:lpstr>PowerPoint 簡報</vt:lpstr>
      <vt:lpstr>PowerPoint 簡報</vt:lpstr>
      <vt:lpstr>PowerPoint 簡報</vt:lpstr>
      <vt:lpstr>宣講主題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台灣現行的學制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為什麼要考國中教育會考</vt:lpstr>
      <vt:lpstr>國中教育會考考什麼</vt:lpstr>
      <vt:lpstr>國中教育會考怎麼考</vt:lpstr>
      <vt:lpstr>作答時間分配</vt:lpstr>
      <vt:lpstr>PowerPoint 簡報</vt:lpstr>
      <vt:lpstr>測驗結果呈現方式</vt:lpstr>
      <vt:lpstr>PowerPoint 簡報</vt:lpstr>
      <vt:lpstr>PowerPoint 簡報</vt:lpstr>
      <vt:lpstr>PowerPoint 簡報</vt:lpstr>
      <vt:lpstr>特色招生入學管道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辦理時機</vt:lpstr>
      <vt:lpstr>招生學校(12校)</vt:lpstr>
      <vt:lpstr>報名資格</vt:lpstr>
      <vt:lpstr>報名作業</vt:lpstr>
      <vt:lpstr>錄取方式</vt:lpstr>
      <vt:lpstr>PowerPoint 簡報</vt:lpstr>
      <vt:lpstr>PowerPoint 簡報</vt:lpstr>
      <vt:lpstr>辦理時機</vt:lpstr>
      <vt:lpstr>招生範圍</vt:lpstr>
      <vt:lpstr>招生學校(13校)</vt:lpstr>
      <vt:lpstr>報名資格</vt:lpstr>
      <vt:lpstr>報名作業</vt:lpstr>
      <vt:lpstr>PowerPoint 簡報</vt:lpstr>
      <vt:lpstr>作業流程</vt:lpstr>
      <vt:lpstr>錄取方式(單校單科)</vt:lpstr>
      <vt:lpstr>錄取方式(單校多群多科)</vt:lpstr>
      <vt:lpstr>PowerPoint 簡報</vt:lpstr>
      <vt:lpstr>辦理時機</vt:lpstr>
      <vt:lpstr>招生學校(6校)</vt:lpstr>
      <vt:lpstr>報名資格</vt:lpstr>
      <vt:lpstr>報名作業</vt:lpstr>
      <vt:lpstr>錄取方式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ccp</dc:creator>
  <cp:lastModifiedBy>User</cp:lastModifiedBy>
  <cp:revision>294</cp:revision>
  <cp:lastPrinted>2022-01-14T01:34:11Z</cp:lastPrinted>
  <dcterms:created xsi:type="dcterms:W3CDTF">2005-06-02T13:01:42Z</dcterms:created>
  <dcterms:modified xsi:type="dcterms:W3CDTF">2024-02-13T10:58:23Z</dcterms:modified>
</cp:coreProperties>
</file>