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0" r:id="rId2"/>
    <p:sldId id="2682" r:id="rId3"/>
    <p:sldId id="2683" r:id="rId4"/>
    <p:sldId id="2684" r:id="rId5"/>
    <p:sldId id="2685" r:id="rId6"/>
    <p:sldId id="2686" r:id="rId7"/>
    <p:sldId id="2687" r:id="rId8"/>
    <p:sldId id="2688" r:id="rId9"/>
    <p:sldId id="2689" r:id="rId10"/>
    <p:sldId id="2690" r:id="rId11"/>
    <p:sldId id="2691" r:id="rId12"/>
    <p:sldId id="2692" r:id="rId13"/>
    <p:sldId id="2693" r:id="rId14"/>
    <p:sldId id="2694" r:id="rId15"/>
    <p:sldId id="2695" r:id="rId16"/>
    <p:sldId id="2397" r:id="rId17"/>
    <p:sldId id="2697" r:id="rId18"/>
    <p:sldId id="2698" r:id="rId19"/>
    <p:sldId id="2699" r:id="rId20"/>
    <p:sldId id="2700" r:id="rId21"/>
    <p:sldId id="2398" r:id="rId22"/>
    <p:sldId id="2702" r:id="rId23"/>
    <p:sldId id="2703" r:id="rId24"/>
    <p:sldId id="2704" r:id="rId25"/>
    <p:sldId id="2705" r:id="rId26"/>
    <p:sldId id="2706" r:id="rId27"/>
    <p:sldId id="2707" r:id="rId28"/>
    <p:sldId id="2708" r:id="rId29"/>
    <p:sldId id="2709" r:id="rId30"/>
    <p:sldId id="2710" r:id="rId31"/>
    <p:sldId id="2711" r:id="rId32"/>
    <p:sldId id="2712" r:id="rId33"/>
    <p:sldId id="2713" r:id="rId34"/>
    <p:sldId id="2714" r:id="rId35"/>
    <p:sldId id="2715" r:id="rId36"/>
    <p:sldId id="2716" r:id="rId37"/>
    <p:sldId id="2717" r:id="rId38"/>
    <p:sldId id="2718" r:id="rId39"/>
    <p:sldId id="2719" r:id="rId40"/>
    <p:sldId id="2720" r:id="rId41"/>
    <p:sldId id="2721" r:id="rId42"/>
    <p:sldId id="2722" r:id="rId43"/>
    <p:sldId id="2723" r:id="rId44"/>
    <p:sldId id="2724" r:id="rId45"/>
    <p:sldId id="2725" r:id="rId46"/>
    <p:sldId id="2726" r:id="rId47"/>
    <p:sldId id="2727" r:id="rId48"/>
    <p:sldId id="2728" r:id="rId49"/>
    <p:sldId id="2729" r:id="rId50"/>
    <p:sldId id="2730" r:id="rId51"/>
    <p:sldId id="2731" r:id="rId52"/>
    <p:sldId id="2732" r:id="rId53"/>
    <p:sldId id="2733" r:id="rId54"/>
    <p:sldId id="2734" r:id="rId55"/>
    <p:sldId id="2735" r:id="rId56"/>
    <p:sldId id="2736" r:id="rId57"/>
    <p:sldId id="2737" r:id="rId58"/>
    <p:sldId id="2738" r:id="rId59"/>
    <p:sldId id="2739" r:id="rId60"/>
    <p:sldId id="2740" r:id="rId61"/>
    <p:sldId id="2741" r:id="rId62"/>
    <p:sldId id="2742" r:id="rId63"/>
    <p:sldId id="2743" r:id="rId64"/>
    <p:sldId id="2744" r:id="rId65"/>
    <p:sldId id="2745" r:id="rId66"/>
    <p:sldId id="2746" r:id="rId67"/>
    <p:sldId id="2747" r:id="rId68"/>
    <p:sldId id="2748" r:id="rId69"/>
    <p:sldId id="2749" r:id="rId70"/>
    <p:sldId id="2750" r:id="rId71"/>
    <p:sldId id="2751" r:id="rId72"/>
    <p:sldId id="2752" r:id="rId73"/>
    <p:sldId id="2753" r:id="rId74"/>
    <p:sldId id="2754" r:id="rId75"/>
    <p:sldId id="2755" r:id="rId76"/>
    <p:sldId id="2756" r:id="rId77"/>
    <p:sldId id="2757" r:id="rId78"/>
    <p:sldId id="2758" r:id="rId79"/>
    <p:sldId id="2759" r:id="rId80"/>
    <p:sldId id="2760" r:id="rId81"/>
    <p:sldId id="2761" r:id="rId82"/>
    <p:sldId id="2762" r:id="rId83"/>
    <p:sldId id="2763" r:id="rId84"/>
    <p:sldId id="2764" r:id="rId85"/>
    <p:sldId id="2765" r:id="rId86"/>
    <p:sldId id="2766" r:id="rId87"/>
    <p:sldId id="2767" r:id="rId88"/>
    <p:sldId id="2768" r:id="rId89"/>
    <p:sldId id="2769" r:id="rId90"/>
    <p:sldId id="2770" r:id="rId91"/>
    <p:sldId id="2771" r:id="rId92"/>
    <p:sldId id="2772" r:id="rId93"/>
    <p:sldId id="2773" r:id="rId94"/>
    <p:sldId id="2774" r:id="rId95"/>
    <p:sldId id="2775" r:id="rId96"/>
    <p:sldId id="2776" r:id="rId97"/>
    <p:sldId id="2777" r:id="rId98"/>
    <p:sldId id="2778" r:id="rId99"/>
    <p:sldId id="2779" r:id="rId100"/>
    <p:sldId id="2780" r:id="rId101"/>
    <p:sldId id="2781" r:id="rId102"/>
    <p:sldId id="2782" r:id="rId103"/>
    <p:sldId id="2783" r:id="rId104"/>
    <p:sldId id="2784" r:id="rId105"/>
    <p:sldId id="2785" r:id="rId106"/>
    <p:sldId id="2786" r:id="rId107"/>
    <p:sldId id="2787" r:id="rId10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3333FF"/>
    <a:srgbClr val="FFCCCC"/>
    <a:srgbClr val="FF00FF"/>
    <a:srgbClr val="CCFFFF"/>
    <a:srgbClr val="9900FF"/>
    <a:srgbClr val="6699FF"/>
    <a:srgbClr val="CCE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1" autoAdjust="0"/>
    <p:restoredTop sz="86417" autoAdjust="0"/>
  </p:normalViewPr>
  <p:slideViewPr>
    <p:cSldViewPr>
      <p:cViewPr varScale="1">
        <p:scale>
          <a:sx n="100" d="100"/>
          <a:sy n="100" d="100"/>
        </p:scale>
        <p:origin x="20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886D6B-AEAC-4769-A956-52B5D9BDFA4F}" type="datetimeFigureOut">
              <a:rPr lang="zh-TW" altLang="en-US"/>
              <a:pPr>
                <a:defRPr/>
              </a:pPr>
              <a:t>2024/1/25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D9B108-8B31-489B-AAD3-0F4732A2CF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50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1370-E4F3-4B82-8FC5-75F696EC6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9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3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3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65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55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5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5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01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編號版面配置區 6"/>
          <p:cNvSpPr txBox="1">
            <a:spLocks noGrp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34F62E23-11E0-4E23-82A0-72C4DDBFE207}" type="slidenum">
              <a:rPr lang="zh-TW" altLang="en-US" sz="1300"/>
              <a:pPr algn="r"/>
              <a:t>8</a:t>
            </a:fld>
            <a:endParaRPr lang="en-US" altLang="zh-TW" sz="13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903292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2287E5CC-C6C6-4539-8437-7012AE18ADDD}" type="slidenum">
              <a:rPr lang="en-US" altLang="zh-TW" sz="1300">
                <a:latin typeface="Times New Roman" pitchFamily="18" charset="0"/>
              </a:rPr>
              <a:pPr algn="r" defTabSz="1006316"/>
              <a:t>8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F7D7900D-DE4C-4330-BCEC-A8F3F38AB2FA}" type="slidenum">
              <a:rPr lang="en-US" altLang="zh-TW" sz="1300"/>
              <a:pPr algn="r" defTabSz="1001285"/>
              <a:t>8</a:t>
            </a:fld>
            <a:endParaRPr lang="en-US" altLang="zh-TW" sz="1300"/>
          </a:p>
        </p:txBody>
      </p:sp>
      <p:sp>
        <p:nvSpPr>
          <p:cNvPr id="91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7" y="4757150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60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7FDFA290-A50E-4E27-ADDB-276CEBFF3306}" type="slidenum">
              <a:rPr lang="zh-TW" altLang="en-US" sz="1300"/>
              <a:pPr algn="r"/>
              <a:t>43</a:t>
            </a:fld>
            <a:endParaRPr lang="en-US" altLang="zh-TW" sz="130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B01F9BC7-CA21-43FC-BCC6-AAFC645496CA}" type="slidenum">
              <a:rPr lang="en-US" altLang="zh-TW" sz="1300">
                <a:latin typeface="Times New Roman" pitchFamily="18" charset="0"/>
              </a:rPr>
              <a:pPr algn="r" defTabSz="1006316"/>
              <a:t>43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2164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3F785712-4849-4C20-9E3D-A20FED62B68D}" type="slidenum">
              <a:rPr lang="en-US" altLang="zh-TW" sz="1300"/>
              <a:pPr algn="r" defTabSz="1001285"/>
              <a:t>43</a:t>
            </a:fld>
            <a:endParaRPr lang="en-US" altLang="zh-TW" sz="1300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93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6"/>
          <p:cNvSpPr txBox="1">
            <a:spLocks noGrp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6" tIns="48303" rIns="96606" bIns="48303" anchor="b"/>
          <a:lstStyle/>
          <a:p>
            <a:pPr algn="r"/>
            <a:fld id="{CA4003C7-0F4C-4A9D-86B2-4DD53F738E19}" type="slidenum">
              <a:rPr lang="zh-TW" altLang="en-US" sz="1300"/>
              <a:pPr algn="r"/>
              <a:t>76</a:t>
            </a:fld>
            <a:endParaRPr lang="en-US" altLang="zh-TW" sz="130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903293" y="9519517"/>
            <a:ext cx="2984871" cy="49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02" tIns="48602" rIns="97202" bIns="48602" anchor="b"/>
          <a:lstStyle/>
          <a:p>
            <a:pPr algn="r" defTabSz="1006316"/>
            <a:fld id="{5407B7A9-6C1D-4547-85E4-577933B9DB0B}" type="slidenum">
              <a:rPr lang="en-US" altLang="zh-TW" sz="1300">
                <a:latin typeface="Times New Roman" pitchFamily="18" charset="0"/>
              </a:rPr>
              <a:pPr algn="r" defTabSz="1006316"/>
              <a:t>76</a:t>
            </a:fld>
            <a:endParaRPr lang="en-US" altLang="zh-TW" sz="1300">
              <a:latin typeface="Times New Roman" pitchFamily="18" charset="0"/>
            </a:endParaRP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3901699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15" tIns="48108" rIns="96215" bIns="48108" anchor="b"/>
          <a:lstStyle/>
          <a:p>
            <a:pPr algn="r" defTabSz="1001285"/>
            <a:fld id="{DBAD372B-92CB-432B-A1A0-FF1A9F5803C7}" type="slidenum">
              <a:rPr lang="en-US" altLang="zh-TW" sz="1300"/>
              <a:pPr algn="r" defTabSz="1001285"/>
              <a:t>76</a:t>
            </a:fld>
            <a:endParaRPr lang="en-US" altLang="zh-TW" sz="130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7238"/>
            <a:ext cx="5003800" cy="375285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18" y="4757151"/>
            <a:ext cx="5048131" cy="4510160"/>
          </a:xfrm>
          <a:noFill/>
          <a:ln/>
        </p:spPr>
        <p:txBody>
          <a:bodyPr lIns="97202" tIns="48602" rIns="97202" bIns="48602"/>
          <a:lstStyle/>
          <a:p>
            <a:r>
              <a:rPr lang="en-US" altLang="zh-TW"/>
              <a:t>1.</a:t>
            </a:r>
            <a:r>
              <a:rPr lang="zh-TW" altLang="en-US"/>
              <a:t>法律依據：國民教育法第</a:t>
            </a:r>
            <a:r>
              <a:rPr lang="en-US" altLang="zh-TW"/>
              <a:t>1</a:t>
            </a:r>
            <a:r>
              <a:rPr lang="zh-TW" altLang="en-US"/>
              <a:t>條：國民教育依中華民國憲法第一百五十八條之規定，以養成德、智、體、群 、美五育均衡發展之健全國民為宗旨。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適性入學，落實</a:t>
            </a:r>
            <a:r>
              <a:rPr lang="en-US" altLang="zh-TW"/>
              <a:t>『</a:t>
            </a:r>
            <a:r>
              <a:rPr lang="zh-TW" altLang="en-US"/>
              <a:t>德智體群美五育均衡發展</a:t>
            </a:r>
            <a:r>
              <a:rPr lang="en-US" altLang="zh-TW"/>
              <a:t>』</a:t>
            </a:r>
          </a:p>
          <a:p>
            <a:r>
              <a:rPr lang="en-US" altLang="zh-TW"/>
              <a:t>3.</a:t>
            </a:r>
            <a:r>
              <a:rPr lang="zh-TW" altLang="en-US"/>
              <a:t>適性：能、願意、實行</a:t>
            </a:r>
            <a:r>
              <a:rPr lang="en-US" altLang="zh-TW"/>
              <a:t>(can,want,do)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4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0FB-02D4-476C-8465-78CD0DE2FEC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1008-A5CC-431D-A378-F766904F58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6640-06A2-445E-957F-D1157100A248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F416-1F0B-4D3B-9362-AA63006C4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4530-692E-4195-9E53-786765A25759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2EBB-9C10-4152-B3D9-949F2B4EE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82B2-8295-41C9-AF48-6953CE830C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7D5B-A2CE-4E9A-891D-2AEA0FEAA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A93F-2356-43B3-9883-4080FD5ED177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AD67-AF25-4E6F-B19C-5A27094717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1146-4781-4528-B699-4BC3454ADCE0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C251-DEBF-426A-94DC-F987CDC5A3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20C0-042B-4B82-B26D-0A968B8E983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CC16-F396-4168-8C86-03E8B00698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8FD-2B7B-47EB-AD24-2C69F54343A3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324-0639-4B95-9197-0694AF3EC1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1F31-42E9-4ACF-83BA-85CBADDD212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6A7D-32FB-40E9-AA96-22E1C728D5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E49EB-96D6-4DBC-81F6-00EB64B3F52C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91DD-663C-48E7-8822-310FF128D0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A667A-0C94-4978-9CD4-A0115500B066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6915-B9DC-4002-A062-0A1FA076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5DB2-C3F6-4116-87B4-177C664449EB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B147-1AD3-4A56-8AF4-1233A699F4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14DF-E2E3-41D4-A6D5-B6CD1EB70825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18D5-A645-43E9-9A17-8BE5B0EED2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BE6-3F18-4A05-9E05-D2FAE2EA1DFA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E338-190D-4AAF-942A-8654049740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8281F-95C0-4620-BE2D-9FA97322BA02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CD21-08C9-4C2D-A33F-E09BF8513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advTm="5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013CD6-AFBE-4167-A2AE-AE241DC4FC5F}" type="datetime1">
              <a:rPr lang="zh-TW" altLang="en-US"/>
              <a:pPr>
                <a:defRPr/>
              </a:pPr>
              <a:t>2024/1/25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zh-TW" altLang="en-US"/>
              <a:t>免試會考新趨勢&amp;技職教育十二年國教面面觀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618F77-D4B2-409B-A9A6-125CAAB569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advTm="5000">
    <p:cut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539552" y="2060848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</a:t>
            </a:r>
            <a:r>
              <a:rPr lang="en-US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113</a:t>
            </a:r>
            <a:r>
              <a:rPr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endParaRPr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各種升學管道</a:t>
            </a:r>
            <a:r>
              <a:rPr lang="zh-TW" altLang="en-US" sz="7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</a:t>
            </a:r>
            <a:endParaRPr lang="en-US" altLang="zh-TW" sz="7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基隆市版</a:t>
            </a:r>
            <a:r>
              <a:rPr lang="en-US" altLang="zh-TW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3743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參加國中技藝教育學程成績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PR70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以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上或技藝競賽得獎者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技藝競賽或技藝學程積分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每班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486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=556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4416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學術傾向學生</a:t>
            </a:r>
          </a:p>
        </p:txBody>
      </p:sp>
      <p:sp>
        <p:nvSpPr>
          <p:cNvPr id="8" name="流程圖: 文件 7">
            <a:extLst>
              <a:ext uri="{FF2B5EF4-FFF2-40B4-BE49-F238E27FC236}">
                <a16:creationId xmlns="" xmlns:a16="http://schemas.microsoft.com/office/drawing/2014/main" id="{04A6712C-211D-4FD7-8BB6-43DE33A52388}"/>
              </a:ext>
            </a:extLst>
          </p:cNvPr>
          <p:cNvSpPr/>
          <p:nvPr/>
        </p:nvSpPr>
        <p:spPr>
          <a:xfrm>
            <a:off x="5143504" y="1714488"/>
            <a:ext cx="2664296" cy="936104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科學班甄選入學</a:t>
            </a:r>
          </a:p>
        </p:txBody>
      </p:sp>
      <p:sp>
        <p:nvSpPr>
          <p:cNvPr id="10" name="流程圖: 文件 9">
            <a:extLst>
              <a:ext uri="{FF2B5EF4-FFF2-40B4-BE49-F238E27FC236}">
                <a16:creationId xmlns="" xmlns:a16="http://schemas.microsoft.com/office/drawing/2014/main" id="{66891839-1941-4D70-A826-73BB76D62CD1}"/>
              </a:ext>
            </a:extLst>
          </p:cNvPr>
          <p:cNvSpPr/>
          <p:nvPr/>
        </p:nvSpPr>
        <p:spPr>
          <a:xfrm>
            <a:off x="5143504" y="4857760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資優班鑑定</a:t>
            </a:r>
          </a:p>
        </p:txBody>
      </p:sp>
      <p:sp>
        <p:nvSpPr>
          <p:cNvPr id="11" name="流程圖: 文件 10">
            <a:extLst>
              <a:ext uri="{FF2B5EF4-FFF2-40B4-BE49-F238E27FC236}">
                <a16:creationId xmlns="" xmlns:a16="http://schemas.microsoft.com/office/drawing/2014/main" id="{7459E34B-6A79-4B9A-91E1-20585353B4B8}"/>
              </a:ext>
            </a:extLst>
          </p:cNvPr>
          <p:cNvSpPr/>
          <p:nvPr/>
        </p:nvSpPr>
        <p:spPr>
          <a:xfrm>
            <a:off x="5143504" y="3286124"/>
            <a:ext cx="2664296" cy="108012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考試分發入學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="" xmlns:a16="http://schemas.microsoft.com/office/drawing/2014/main" id="{DFD20B73-8B40-404B-827B-AFE068CE2FA8}"/>
              </a:ext>
            </a:extLst>
          </p:cNvPr>
          <p:cNvSpPr/>
          <p:nvPr/>
        </p:nvSpPr>
        <p:spPr>
          <a:xfrm>
            <a:off x="3643306" y="3357562"/>
            <a:ext cx="909599" cy="576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1282" name="Picture 2" descr="ãæå æ¯å¦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950720" cy="259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2936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摺角紙張 5">
            <a:extLst>
              <a:ext uri="{FF2B5EF4-FFF2-40B4-BE49-F238E27FC236}">
                <a16:creationId xmlns="" xmlns:a16="http://schemas.microsoft.com/office/drawing/2014/main" id="{8BC7B7BC-8909-448C-A48E-B516B5261E28}"/>
              </a:ext>
            </a:extLst>
          </p:cNvPr>
          <p:cNvSpPr/>
          <p:nvPr/>
        </p:nvSpPr>
        <p:spPr>
          <a:xfrm>
            <a:off x="393954" y="2621947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技藝技能優良甄審入學</a:t>
            </a:r>
          </a:p>
        </p:txBody>
      </p:sp>
      <p:sp>
        <p:nvSpPr>
          <p:cNvPr id="9" name="矩形: 摺角紙張 8">
            <a:extLst>
              <a:ext uri="{FF2B5EF4-FFF2-40B4-BE49-F238E27FC236}">
                <a16:creationId xmlns="" xmlns:a16="http://schemas.microsoft.com/office/drawing/2014/main" id="{BDBB1069-436F-4E01-9383-785CCF2920CD}"/>
              </a:ext>
            </a:extLst>
          </p:cNvPr>
          <p:cNvSpPr/>
          <p:nvPr/>
        </p:nvSpPr>
        <p:spPr>
          <a:xfrm>
            <a:off x="2143108" y="1571612"/>
            <a:ext cx="2664296" cy="642942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專業群科甄選入學</a:t>
            </a:r>
          </a:p>
        </p:txBody>
      </p:sp>
      <p:sp>
        <p:nvSpPr>
          <p:cNvPr id="10" name="矩形: 摺角紙張 9">
            <a:extLst>
              <a:ext uri="{FF2B5EF4-FFF2-40B4-BE49-F238E27FC236}">
                <a16:creationId xmlns="" xmlns:a16="http://schemas.microsoft.com/office/drawing/2014/main" id="{86FEF119-2874-4728-B4D1-BFCB392E9009}"/>
              </a:ext>
            </a:extLst>
          </p:cNvPr>
          <p:cNvSpPr/>
          <p:nvPr/>
        </p:nvSpPr>
        <p:spPr>
          <a:xfrm>
            <a:off x="5500694" y="980728"/>
            <a:ext cx="2592288" cy="1233826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: 摺角紙張 10">
            <a:extLst>
              <a:ext uri="{FF2B5EF4-FFF2-40B4-BE49-F238E27FC236}">
                <a16:creationId xmlns="" xmlns:a16="http://schemas.microsoft.com/office/drawing/2014/main" id="{F186E820-E31A-40E7-B4A2-BE33DFA0FA65}"/>
              </a:ext>
            </a:extLst>
          </p:cNvPr>
          <p:cNvSpPr/>
          <p:nvPr/>
        </p:nvSpPr>
        <p:spPr>
          <a:xfrm>
            <a:off x="457200" y="3835700"/>
            <a:ext cx="2592288" cy="792088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: 摺角紙張 11">
            <a:extLst>
              <a:ext uri="{FF2B5EF4-FFF2-40B4-BE49-F238E27FC236}">
                <a16:creationId xmlns="" xmlns:a16="http://schemas.microsoft.com/office/drawing/2014/main" id="{799CE670-6199-42C4-9FD9-A1E912A44ACE}"/>
              </a:ext>
            </a:extLst>
          </p:cNvPr>
          <p:cNvSpPr/>
          <p:nvPr/>
        </p:nvSpPr>
        <p:spPr>
          <a:xfrm>
            <a:off x="6300192" y="398517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zh-TW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、</a:t>
            </a:r>
            <a:r>
              <a:rPr lang="zh-TW" altLang="en-US" sz="1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選填專業群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: 摺角紙張 12">
            <a:extLst>
              <a:ext uri="{FF2B5EF4-FFF2-40B4-BE49-F238E27FC236}">
                <a16:creationId xmlns="" xmlns:a16="http://schemas.microsoft.com/office/drawing/2014/main" id="{B25055E7-9C98-46FB-9B62-C7999EEBC1BB}"/>
              </a:ext>
            </a:extLst>
          </p:cNvPr>
          <p:cNvSpPr/>
          <p:nvPr/>
        </p:nvSpPr>
        <p:spPr>
          <a:xfrm>
            <a:off x="1475656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: 摺角紙張 13">
            <a:extLst>
              <a:ext uri="{FF2B5EF4-FFF2-40B4-BE49-F238E27FC236}">
                <a16:creationId xmlns="" xmlns:a16="http://schemas.microsoft.com/office/drawing/2014/main" id="{27BE9DB0-FF76-45A1-8D10-723ED29551F8}"/>
              </a:ext>
            </a:extLst>
          </p:cNvPr>
          <p:cNvSpPr/>
          <p:nvPr/>
        </p:nvSpPr>
        <p:spPr>
          <a:xfrm>
            <a:off x="4499992" y="5445642"/>
            <a:ext cx="2592288" cy="883634"/>
          </a:xfrm>
          <a:prstGeom prst="foldedCorner">
            <a:avLst>
              <a:gd name="adj" fmla="val 225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r>
              <a:rPr lang="en-U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學合作班</a:t>
            </a:r>
            <a:endParaRPr lang="en-U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: 摺角紙張 14">
            <a:extLst>
              <a:ext uri="{FF2B5EF4-FFF2-40B4-BE49-F238E27FC236}">
                <a16:creationId xmlns="" xmlns:a16="http://schemas.microsoft.com/office/drawing/2014/main" id="{5CECD511-F87C-43D2-BD52-F2065FF3D56E}"/>
              </a:ext>
            </a:extLst>
          </p:cNvPr>
          <p:cNvSpPr/>
          <p:nvPr/>
        </p:nvSpPr>
        <p:spPr>
          <a:xfrm>
            <a:off x="6121855" y="2643182"/>
            <a:ext cx="2592288" cy="944566"/>
          </a:xfrm>
          <a:prstGeom prst="foldedCorner">
            <a:avLst>
              <a:gd name="adj" fmla="val 267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技術型及單科型</a:t>
            </a:r>
            <a:endParaRPr lang="en-US" altLang="zh-TW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免試獨招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技職傾向學生</a:t>
            </a:r>
          </a:p>
        </p:txBody>
      </p:sp>
      <p:pic>
        <p:nvPicPr>
          <p:cNvPr id="480258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17145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35798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換頁接點 4">
            <a:extLst>
              <a:ext uri="{FF2B5EF4-FFF2-40B4-BE49-F238E27FC236}">
                <a16:creationId xmlns="" xmlns:a16="http://schemas.microsoft.com/office/drawing/2014/main" id="{908A2BCE-0016-4DA2-9C7C-C5DB06114D2A}"/>
              </a:ext>
            </a:extLst>
          </p:cNvPr>
          <p:cNvSpPr/>
          <p:nvPr/>
        </p:nvSpPr>
        <p:spPr>
          <a:xfrm>
            <a:off x="571472" y="4000504"/>
            <a:ext cx="1143008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藝才班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7" name="流程圖: 換頁接點 6">
            <a:extLst>
              <a:ext uri="{FF2B5EF4-FFF2-40B4-BE49-F238E27FC236}">
                <a16:creationId xmlns="" xmlns:a16="http://schemas.microsoft.com/office/drawing/2014/main" id="{9C778316-F099-4BA4-AF39-E6605729A26B}"/>
              </a:ext>
            </a:extLst>
          </p:cNvPr>
          <p:cNvSpPr/>
          <p:nvPr/>
        </p:nvSpPr>
        <p:spPr>
          <a:xfrm>
            <a:off x="185735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設計群科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DBF9F2A5-8B9D-4B54-83BE-D33AB712AC29}"/>
              </a:ext>
            </a:extLst>
          </p:cNvPr>
          <p:cNvSpPr txBox="1"/>
          <p:nvPr/>
        </p:nvSpPr>
        <p:spPr>
          <a:xfrm>
            <a:off x="1187624" y="216944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音樂、美術</a:t>
            </a:r>
            <a:endParaRPr lang="en-US" altLang="zh-TW" dirty="0"/>
          </a:p>
          <a:p>
            <a:r>
              <a:rPr lang="zh-TW" altLang="en-US" dirty="0"/>
              <a:t>舞蹈、戲劇</a:t>
            </a:r>
          </a:p>
        </p:txBody>
      </p:sp>
      <p:sp>
        <p:nvSpPr>
          <p:cNvPr id="9" name="流程圖: 換頁接點 8">
            <a:extLst>
              <a:ext uri="{FF2B5EF4-FFF2-40B4-BE49-F238E27FC236}">
                <a16:creationId xmlns="" xmlns:a16="http://schemas.microsoft.com/office/drawing/2014/main" id="{F2DADA17-E45F-4824-86FB-8A04BEA98AF4}"/>
              </a:ext>
            </a:extLst>
          </p:cNvPr>
          <p:cNvSpPr/>
          <p:nvPr/>
        </p:nvSpPr>
        <p:spPr>
          <a:xfrm>
            <a:off x="3286116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技藝技能優良甄審入學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設計、藝術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換頁接點 9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4857752" y="4000504"/>
            <a:ext cx="1440160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七年一貫制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才藝出眾學生</a:t>
            </a:r>
          </a:p>
        </p:txBody>
      </p:sp>
      <p:sp>
        <p:nvSpPr>
          <p:cNvPr id="13" name="流程圖: 換頁接點 12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6429388" y="4000504"/>
            <a:ext cx="1000132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藝能班</a:t>
            </a:r>
          </a:p>
        </p:txBody>
      </p:sp>
      <p:pic>
        <p:nvPicPr>
          <p:cNvPr id="479234" name="Picture 2" descr="ãäººç© åç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4876800" cy="2133600"/>
          </a:xfrm>
          <a:prstGeom prst="rect">
            <a:avLst/>
          </a:prstGeom>
          <a:noFill/>
        </p:spPr>
      </p:pic>
      <p:sp>
        <p:nvSpPr>
          <p:cNvPr id="14" name="流程圖: 換頁接點 13">
            <a:extLst>
              <a:ext uri="{FF2B5EF4-FFF2-40B4-BE49-F238E27FC236}">
                <a16:creationId xmlns="" xmlns:a16="http://schemas.microsoft.com/office/drawing/2014/main" id="{65C6EE89-76AB-4BBE-8A52-E49A78FD64B8}"/>
              </a:ext>
            </a:extLst>
          </p:cNvPr>
          <p:cNvSpPr/>
          <p:nvPr/>
        </p:nvSpPr>
        <p:spPr>
          <a:xfrm>
            <a:off x="7572396" y="4000504"/>
            <a:ext cx="1285884" cy="165618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技術型及單科型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免試獨招</a:t>
            </a:r>
          </a:p>
        </p:txBody>
      </p:sp>
    </p:spTree>
    <p:extLst>
      <p:ext uri="{BB962C8B-B14F-4D97-AF65-F5344CB8AC3E}">
        <p14:creationId xmlns:p14="http://schemas.microsoft.com/office/powerpoint/2010/main" val="278795673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="" xmlns:a16="http://schemas.microsoft.com/office/drawing/2014/main" id="{A71888DD-0C80-40A6-9A1A-CC667EC2F65D}"/>
              </a:ext>
            </a:extLst>
          </p:cNvPr>
          <p:cNvSpPr/>
          <p:nvPr/>
        </p:nvSpPr>
        <p:spPr>
          <a:xfrm>
            <a:off x="3714744" y="1643050"/>
            <a:ext cx="2575213" cy="10824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體育班甄選入學</a:t>
            </a:r>
          </a:p>
        </p:txBody>
      </p:sp>
      <p:sp>
        <p:nvSpPr>
          <p:cNvPr id="6" name="橢圓 5">
            <a:extLst>
              <a:ext uri="{FF2B5EF4-FFF2-40B4-BE49-F238E27FC236}">
                <a16:creationId xmlns="" xmlns:a16="http://schemas.microsoft.com/office/drawing/2014/main" id="{F3EAFDCD-C38B-4142-B720-4E6F1BB4A964}"/>
              </a:ext>
            </a:extLst>
          </p:cNvPr>
          <p:cNvSpPr/>
          <p:nvPr/>
        </p:nvSpPr>
        <p:spPr>
          <a:xfrm>
            <a:off x="5715008" y="2786058"/>
            <a:ext cx="2371159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運動優良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7F23785F-F53E-44BD-BCC8-95F16434AA0A}"/>
              </a:ext>
            </a:extLst>
          </p:cNvPr>
          <p:cNvSpPr/>
          <p:nvPr/>
        </p:nvSpPr>
        <p:spPr>
          <a:xfrm>
            <a:off x="3643306" y="3143248"/>
            <a:ext cx="1714512" cy="136815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運動績優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甄試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85728"/>
            <a:ext cx="3286148" cy="1143000"/>
          </a:xfrm>
          <a:solidFill>
            <a:srgbClr val="CCFFCC"/>
          </a:solidFill>
          <a:ln w="63500"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體育專長學生</a:t>
            </a:r>
          </a:p>
        </p:txBody>
      </p:sp>
      <p:pic>
        <p:nvPicPr>
          <p:cNvPr id="478212" name="Picture 4" descr="ç¸éåç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571750" cy="1552575"/>
          </a:xfrm>
          <a:prstGeom prst="rect">
            <a:avLst/>
          </a:prstGeom>
          <a:noFill/>
        </p:spPr>
      </p:pic>
      <p:sp>
        <p:nvSpPr>
          <p:cNvPr id="478214" name="AutoShape 6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8216" name="AutoShape 8" descr="ãç±çææ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8218" name="Picture 10" descr="ãææ¸è±ªãçåçæå°çµæ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04"/>
            <a:ext cx="1493520" cy="1965960"/>
          </a:xfrm>
          <a:prstGeom prst="rect">
            <a:avLst/>
          </a:prstGeom>
          <a:noFill/>
        </p:spPr>
      </p:pic>
      <p:pic>
        <p:nvPicPr>
          <p:cNvPr id="478220" name="Picture 12" descr="ç¸éåç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1524000" cy="1143000"/>
          </a:xfrm>
          <a:prstGeom prst="rect">
            <a:avLst/>
          </a:prstGeom>
          <a:noFill/>
        </p:spPr>
      </p:pic>
      <p:pic>
        <p:nvPicPr>
          <p:cNvPr id="478222" name="Picture 14" descr="ãæ´è³ç©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857760"/>
            <a:ext cx="2364638" cy="1300277"/>
          </a:xfrm>
          <a:prstGeom prst="rect">
            <a:avLst/>
          </a:prstGeom>
          <a:noFill/>
        </p:spPr>
      </p:pic>
      <p:pic>
        <p:nvPicPr>
          <p:cNvPr id="478224" name="Picture 16" descr="ç¸éåç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500570"/>
            <a:ext cx="1373505" cy="1643074"/>
          </a:xfrm>
          <a:prstGeom prst="rect">
            <a:avLst/>
          </a:prstGeom>
          <a:noFill/>
        </p:spPr>
      </p:pic>
      <p:pic>
        <p:nvPicPr>
          <p:cNvPr id="478226" name="Picture 18" descr="ãæ¥ä¿çãçåçæå°çµæ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357694"/>
            <a:ext cx="2619375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94511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經濟弱勢學生</a:t>
            </a:r>
          </a:p>
        </p:txBody>
      </p:sp>
      <p:sp>
        <p:nvSpPr>
          <p:cNvPr id="11" name="淚滴形 10"/>
          <p:cNvSpPr/>
          <p:nvPr/>
        </p:nvSpPr>
        <p:spPr>
          <a:xfrm>
            <a:off x="428596" y="2071678"/>
            <a:ext cx="2214578" cy="1500198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產業特殊類科優先入學</a:t>
            </a:r>
          </a:p>
        </p:txBody>
      </p:sp>
      <p:sp>
        <p:nvSpPr>
          <p:cNvPr id="12" name="淚滴形 11"/>
          <p:cNvSpPr/>
          <p:nvPr/>
        </p:nvSpPr>
        <p:spPr>
          <a:xfrm>
            <a:off x="928662" y="4572008"/>
            <a:ext cx="2214578" cy="1214446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優先免試入學弱勢保障名額</a:t>
            </a:r>
          </a:p>
        </p:txBody>
      </p:sp>
      <p:sp>
        <p:nvSpPr>
          <p:cNvPr id="13" name="淚滴形 12"/>
          <p:cNvSpPr/>
          <p:nvPr/>
        </p:nvSpPr>
        <p:spPr>
          <a:xfrm>
            <a:off x="3357554" y="4572008"/>
            <a:ext cx="2428892" cy="1285884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建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教合作班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產學合作班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淚滴形 13"/>
          <p:cNvSpPr/>
          <p:nvPr/>
        </p:nvSpPr>
        <p:spPr>
          <a:xfrm>
            <a:off x="6143636" y="2428868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完全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優先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分區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免試入學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選讀進修部</a:t>
            </a:r>
          </a:p>
        </p:txBody>
      </p:sp>
      <p:pic>
        <p:nvPicPr>
          <p:cNvPr id="15" name="Picture 2" descr="å¡éå¿ç«¥å­¦çè®¾è®¡">
            <a:extLst>
              <a:ext uri="{FF2B5EF4-FFF2-40B4-BE49-F238E27FC236}">
                <a16:creationId xmlns="" xmlns:a16="http://schemas.microsoft.com/office/drawing/2014/main" id="{373D0F6C-E908-4EF1-B99A-7DC02B1AB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2952328" cy="20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淚滴形 15"/>
          <p:cNvSpPr/>
          <p:nvPr/>
        </p:nvSpPr>
        <p:spPr>
          <a:xfrm>
            <a:off x="5286380" y="714356"/>
            <a:ext cx="171451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軍校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單獨招生</a:t>
            </a:r>
          </a:p>
        </p:txBody>
      </p:sp>
      <p:sp>
        <p:nvSpPr>
          <p:cNvPr id="17" name="淚滴形 16"/>
          <p:cNvSpPr/>
          <p:nvPr/>
        </p:nvSpPr>
        <p:spPr>
          <a:xfrm>
            <a:off x="6000760" y="4500570"/>
            <a:ext cx="2428892" cy="1357322"/>
          </a:xfrm>
          <a:prstGeom prst="teardrop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實用技能學程</a:t>
            </a:r>
          </a:p>
        </p:txBody>
      </p:sp>
    </p:spTree>
    <p:extLst>
      <p:ext uri="{BB962C8B-B14F-4D97-AF65-F5344CB8AC3E}">
        <p14:creationId xmlns:p14="http://schemas.microsoft.com/office/powerpoint/2010/main" val="11022186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原住民學生</a:t>
            </a:r>
          </a:p>
        </p:txBody>
      </p:sp>
      <p:sp>
        <p:nvSpPr>
          <p:cNvPr id="9" name="匾額 8"/>
          <p:cNvSpPr/>
          <p:nvPr/>
        </p:nvSpPr>
        <p:spPr>
          <a:xfrm>
            <a:off x="1214414" y="2357430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原住民藝能班</a:t>
            </a:r>
          </a:p>
        </p:txBody>
      </p:sp>
      <p:sp>
        <p:nvSpPr>
          <p:cNvPr id="11" name="匾額 10"/>
          <p:cNvSpPr/>
          <p:nvPr/>
        </p:nvSpPr>
        <p:spPr>
          <a:xfrm>
            <a:off x="5214942" y="785794"/>
            <a:ext cx="2643206" cy="1143008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各入學管道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均提供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外加名額</a:t>
            </a:r>
          </a:p>
        </p:txBody>
      </p:sp>
      <p:sp>
        <p:nvSpPr>
          <p:cNvPr id="475138" name="AutoShape 2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5140" name="AutoShape 4" descr="ãåä½æ°è¡¨æ¼åç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5142" name="Picture 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29132"/>
            <a:ext cx="1524000" cy="1015365"/>
          </a:xfrm>
          <a:prstGeom prst="rect">
            <a:avLst/>
          </a:prstGeom>
          <a:noFill/>
        </p:spPr>
      </p:pic>
      <p:pic>
        <p:nvPicPr>
          <p:cNvPr id="475146" name="Picture 10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636"/>
            <a:ext cx="1500198" cy="928694"/>
          </a:xfrm>
          <a:prstGeom prst="rect">
            <a:avLst/>
          </a:prstGeom>
          <a:noFill/>
        </p:spPr>
      </p:pic>
      <p:pic>
        <p:nvPicPr>
          <p:cNvPr id="475148" name="Picture 12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429132"/>
            <a:ext cx="1500198" cy="982662"/>
          </a:xfrm>
          <a:prstGeom prst="rect">
            <a:avLst/>
          </a:prstGeom>
          <a:noFill/>
        </p:spPr>
      </p:pic>
      <p:pic>
        <p:nvPicPr>
          <p:cNvPr id="475150" name="Picture 14" descr="http://www.sec.isu.edu.tw/isu_news/attach/2008-3-31AM103903_19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000636"/>
            <a:ext cx="1463040" cy="919352"/>
          </a:xfrm>
          <a:prstGeom prst="rect">
            <a:avLst/>
          </a:prstGeom>
          <a:noFill/>
        </p:spPr>
      </p:pic>
      <p:pic>
        <p:nvPicPr>
          <p:cNvPr id="475152" name="Picture 16" descr="ãåä½æ°è¡¨æ¼åçãçåçæå°çµæ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429132"/>
            <a:ext cx="1514480" cy="857256"/>
          </a:xfrm>
          <a:prstGeom prst="rect">
            <a:avLst/>
          </a:prstGeom>
          <a:noFill/>
        </p:spPr>
      </p:pic>
      <p:sp>
        <p:nvSpPr>
          <p:cNvPr id="12" name="匾額 11"/>
          <p:cNvSpPr/>
          <p:nvPr/>
        </p:nvSpPr>
        <p:spPr>
          <a:xfrm>
            <a:off x="4500562" y="2357430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慈濟科大護理科原住民專班</a:t>
            </a:r>
          </a:p>
        </p:txBody>
      </p:sp>
      <p:sp>
        <p:nvSpPr>
          <p:cNvPr id="13" name="匾額 12">
            <a:extLst>
              <a:ext uri="{FF2B5EF4-FFF2-40B4-BE49-F238E27FC236}">
                <a16:creationId xmlns="" xmlns:a16="http://schemas.microsoft.com/office/drawing/2014/main" id="{2BD8B338-5FDF-4B72-A0BB-8B3F57612FBA}"/>
              </a:ext>
            </a:extLst>
          </p:cNvPr>
          <p:cNvSpPr/>
          <p:nvPr/>
        </p:nvSpPr>
        <p:spPr>
          <a:xfrm>
            <a:off x="4497099" y="3286124"/>
            <a:ext cx="3357586" cy="718940"/>
          </a:xfrm>
          <a:prstGeom prst="plaque">
            <a:avLst/>
          </a:prstGeom>
          <a:noFill/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台南護專老人服務事業科原住民專班</a:t>
            </a:r>
          </a:p>
        </p:txBody>
      </p:sp>
    </p:spTree>
    <p:extLst>
      <p:ext uri="{BB962C8B-B14F-4D97-AF65-F5344CB8AC3E}">
        <p14:creationId xmlns:p14="http://schemas.microsoft.com/office/powerpoint/2010/main" val="41817735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心形 4">
            <a:extLst>
              <a:ext uri="{FF2B5EF4-FFF2-40B4-BE49-F238E27FC236}">
                <a16:creationId xmlns="" xmlns:a16="http://schemas.microsoft.com/office/drawing/2014/main" id="{BA265EF2-D95A-46A7-9EDA-3AA360D7D24A}"/>
              </a:ext>
            </a:extLst>
          </p:cNvPr>
          <p:cNvSpPr/>
          <p:nvPr/>
        </p:nvSpPr>
        <p:spPr>
          <a:xfrm>
            <a:off x="1659523" y="1791406"/>
            <a:ext cx="2160240" cy="1894115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身心障礙學生適性輔導安置</a:t>
            </a:r>
          </a:p>
        </p:txBody>
      </p:sp>
      <p:sp>
        <p:nvSpPr>
          <p:cNvPr id="6" name="心形 5">
            <a:extLst>
              <a:ext uri="{FF2B5EF4-FFF2-40B4-BE49-F238E27FC236}">
                <a16:creationId xmlns="" xmlns:a16="http://schemas.microsoft.com/office/drawing/2014/main" id="{C2B06334-8ADE-4E25-AA61-7B8631FA7372}"/>
              </a:ext>
            </a:extLst>
          </p:cNvPr>
          <p:cNvSpPr/>
          <p:nvPr/>
        </p:nvSpPr>
        <p:spPr>
          <a:xfrm>
            <a:off x="2500298" y="4000504"/>
            <a:ext cx="2160240" cy="1938131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各入學管道均提供</a:t>
            </a:r>
            <a:r>
              <a:rPr lang="en-US" altLang="zh-TW" dirty="0"/>
              <a:t>2%</a:t>
            </a:r>
            <a:r>
              <a:rPr lang="zh-TW" altLang="en-US" dirty="0"/>
              <a:t>外加名額</a:t>
            </a:r>
          </a:p>
        </p:txBody>
      </p:sp>
      <p:sp>
        <p:nvSpPr>
          <p:cNvPr id="7" name="箭號: 向左 6">
            <a:extLst>
              <a:ext uri="{FF2B5EF4-FFF2-40B4-BE49-F238E27FC236}">
                <a16:creationId xmlns="" xmlns:a16="http://schemas.microsoft.com/office/drawing/2014/main" id="{D277CAB3-1BC8-471F-B0EC-E5BC32E82705}"/>
              </a:ext>
            </a:extLst>
          </p:cNvPr>
          <p:cNvSpPr/>
          <p:nvPr/>
        </p:nvSpPr>
        <p:spPr>
          <a:xfrm>
            <a:off x="4211960" y="2204864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="" xmlns:a16="http://schemas.microsoft.com/office/drawing/2014/main" id="{7694C1F6-DFA8-4963-8C8E-40A1984FC2ED}"/>
              </a:ext>
            </a:extLst>
          </p:cNvPr>
          <p:cNvSpPr/>
          <p:nvPr/>
        </p:nvSpPr>
        <p:spPr>
          <a:xfrm rot="19500000">
            <a:off x="4888280" y="3858535"/>
            <a:ext cx="648072" cy="43204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身心障礙學生</a:t>
            </a:r>
          </a:p>
        </p:txBody>
      </p:sp>
      <p:pic>
        <p:nvPicPr>
          <p:cNvPr id="558082" name="Picture 2" descr="åå°å°æåï¼3å¤§ç¶å¸ å¡éäººç© åå¯æ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952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127251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65768B1-C5D9-464A-B034-1E369A5B7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5" t="4368" r="3433" b="3247"/>
          <a:stretch/>
        </p:blipFill>
        <p:spPr>
          <a:xfrm>
            <a:off x="1043608" y="2276872"/>
            <a:ext cx="2304256" cy="2765108"/>
          </a:xfrm>
          <a:prstGeom prst="rect">
            <a:avLst/>
          </a:prstGeom>
        </p:spPr>
      </p:pic>
      <p:sp>
        <p:nvSpPr>
          <p:cNvPr id="5" name="平行四邊形 4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2285992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優先免試入學</a:t>
            </a:r>
          </a:p>
        </p:txBody>
      </p:sp>
      <p:sp>
        <p:nvSpPr>
          <p:cNvPr id="6" name="平行四邊形 5">
            <a:extLst>
              <a:ext uri="{FF2B5EF4-FFF2-40B4-BE49-F238E27FC236}">
                <a16:creationId xmlns="" xmlns:a16="http://schemas.microsoft.com/office/drawing/2014/main" id="{718DB7BF-79BA-4F3A-9484-0C9A2A8A7AF7}"/>
              </a:ext>
            </a:extLst>
          </p:cNvPr>
          <p:cNvSpPr/>
          <p:nvPr/>
        </p:nvSpPr>
        <p:spPr>
          <a:xfrm>
            <a:off x="4214810" y="4071942"/>
            <a:ext cx="3528392" cy="518931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直升入學</a:t>
            </a:r>
          </a:p>
        </p:txBody>
      </p:sp>
      <p:sp>
        <p:nvSpPr>
          <p:cNvPr id="7" name="平行四邊形 6">
            <a:extLst>
              <a:ext uri="{FF2B5EF4-FFF2-40B4-BE49-F238E27FC236}">
                <a16:creationId xmlns="" xmlns:a16="http://schemas.microsoft.com/office/drawing/2014/main" id="{E092A844-CF06-4476-9978-6B028AAFB1F5}"/>
              </a:ext>
            </a:extLst>
          </p:cNvPr>
          <p:cNvSpPr/>
          <p:nvPr/>
        </p:nvSpPr>
        <p:spPr>
          <a:xfrm>
            <a:off x="4286248" y="1357298"/>
            <a:ext cx="3528392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完全免試入學</a:t>
            </a:r>
          </a:p>
        </p:txBody>
      </p:sp>
      <p:sp>
        <p:nvSpPr>
          <p:cNvPr id="8" name="平行四邊形 7">
            <a:extLst>
              <a:ext uri="{FF2B5EF4-FFF2-40B4-BE49-F238E27FC236}">
                <a16:creationId xmlns="" xmlns:a16="http://schemas.microsoft.com/office/drawing/2014/main" id="{79BB8CF0-8B1A-484E-9F5F-DFAFB867ED5E}"/>
              </a:ext>
            </a:extLst>
          </p:cNvPr>
          <p:cNvSpPr/>
          <p:nvPr/>
        </p:nvSpPr>
        <p:spPr>
          <a:xfrm>
            <a:off x="4214810" y="4929198"/>
            <a:ext cx="3528392" cy="10920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入學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五專</a:t>
            </a:r>
            <a:r>
              <a:rPr lang="zh-TW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6E3B0A5C-7F0F-40D0-8EDC-88C982D578F3}"/>
              </a:ext>
            </a:extLst>
          </p:cNvPr>
          <p:cNvSpPr txBox="1">
            <a:spLocks/>
          </p:cNvSpPr>
          <p:nvPr/>
        </p:nvSpPr>
        <p:spPr bwMode="auto">
          <a:xfrm>
            <a:off x="500034" y="285728"/>
            <a:ext cx="3286148" cy="1143000"/>
          </a:xfrm>
          <a:prstGeom prst="rect">
            <a:avLst/>
          </a:prstGeom>
          <a:solidFill>
            <a:srgbClr val="CCFFCC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一般學生</a:t>
            </a:r>
          </a:p>
        </p:txBody>
      </p:sp>
      <p:sp>
        <p:nvSpPr>
          <p:cNvPr id="12" name="平行四邊形 11">
            <a:extLst>
              <a:ext uri="{FF2B5EF4-FFF2-40B4-BE49-F238E27FC236}">
                <a16:creationId xmlns="" xmlns:a16="http://schemas.microsoft.com/office/drawing/2014/main" id="{6A84B941-4189-4E8D-AFF4-EE2A72869947}"/>
              </a:ext>
            </a:extLst>
          </p:cNvPr>
          <p:cNvSpPr/>
          <p:nvPr/>
        </p:nvSpPr>
        <p:spPr>
          <a:xfrm>
            <a:off x="4214810" y="3214686"/>
            <a:ext cx="3600400" cy="518931"/>
          </a:xfrm>
          <a:prstGeom prst="parallelogram">
            <a:avLst/>
          </a:prstGeom>
          <a:gradFill>
            <a:gsLst>
              <a:gs pos="0">
                <a:srgbClr val="9966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基北區免試入學</a:t>
            </a:r>
          </a:p>
        </p:txBody>
      </p:sp>
    </p:spTree>
    <p:extLst>
      <p:ext uri="{BB962C8B-B14F-4D97-AF65-F5344CB8AC3E}">
        <p14:creationId xmlns:p14="http://schemas.microsoft.com/office/powerpoint/2010/main" val="371962722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85696" y="787432"/>
            <a:ext cx="8172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公立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" y="1844824"/>
            <a:ext cx="70789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160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72967" y="1265953"/>
            <a:ext cx="4286280" cy="1754326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產業特殊需求類科優先入學</a:t>
            </a:r>
            <a:endParaRPr kumimoji="0" lang="en-US" altLang="zh-TW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  <a:r>
              <a:rPr kumimoji="0"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6258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91208" y="41086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27584" y="1484784"/>
            <a:ext cx="7425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低收入優先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經濟弱勢證明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技藝學程成績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開設產業特殊需求類科之公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公立日間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部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=98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得跨區報考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不必變更就學區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9611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457199" y="4046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產特招生情形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28575"/>
            <a:ext cx="4032448" cy="50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9824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完全免試入學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9784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招生範圍內之國中應屆畢業學生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招生學校對應之國中應畢業學生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不採計國中教育會考成績和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志願序積分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區域型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個區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單點型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補充說明：本校限報名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基隆市公私立高中職</a:t>
            </a:r>
            <a:r>
              <a:rPr lang="zh-TW" altLang="en-US" sz="1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、雙溪、中華</a:t>
            </a:r>
            <a:endParaRPr lang="zh-TW" altLang="en-US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8635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304800" y="33265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完免招生情形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2932"/>
            <a:ext cx="3744417" cy="51845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2932"/>
            <a:ext cx="37444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939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417234292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招生學校對應之國中學校學生想及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早就位者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同時設有國中部和高中部之公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立高中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6210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1439652" y="2060848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名額</a:t>
            </a: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85%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以上、不訂門檻、不可跨區、集體報名</a:t>
            </a:r>
            <a:endParaRPr lang="en-US" altLang="zh-TW" sz="2000" b="1" dirty="0"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        </a:t>
            </a: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 可訂門檻、可跨區、集體報名</a:t>
            </a:r>
            <a:endParaRPr lang="en-US" altLang="zh-TW" sz="20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  <a:defRPr/>
            </a:pPr>
            <a:r>
              <a:rPr lang="zh-TW" alt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其它招生</a:t>
            </a:r>
            <a:endParaRPr lang="en-US" altLang="zh-TW" sz="60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95500" y="77855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主要的招生方式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8301F10-5DDD-4960-AF2C-7D1561EC920B}"/>
              </a:ext>
            </a:extLst>
          </p:cNvPr>
          <p:cNvSpPr/>
          <p:nvPr/>
        </p:nvSpPr>
        <p:spPr>
          <a:xfrm>
            <a:off x="1435206" y="3585970"/>
            <a:ext cx="4216914" cy="1355179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7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優先免試入學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F7049BFF-8292-496D-BAA6-67F67266E6EB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54097631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7852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招生對象：基隆市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國中應屆畢業學生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大免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國中教育會考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成績</a:t>
            </a:r>
            <a:endParaRPr lang="zh-TW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多元學習表現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成績</a:t>
            </a:r>
            <a:endParaRPr lang="zh-TW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志願序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公立高中職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校、私立高中職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均不含進修學校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</a:t>
            </a:r>
            <a:r>
              <a:rPr lang="zh-TW" alt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本校學</a:t>
            </a:r>
            <a:r>
              <a:rPr lang="zh-TW" altLang="en-US" sz="2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生</a:t>
            </a:r>
            <a:r>
              <a:rPr lang="zh-TW" altLang="en-US" sz="2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</a:t>
            </a:r>
            <a:r>
              <a:rPr lang="zh-TW" alt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基隆市公私立高中職</a:t>
            </a:r>
            <a:endParaRPr lang="zh-TW" altLang="en-US" sz="1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842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3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優免招生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78" y="1268760"/>
            <a:ext cx="5962650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948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9010"/>
            <a:ext cx="4286280" cy="181588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基北區高級中等學校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7935CF71-4311-4C1C-A64D-6CEE572E6C7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69492820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801452" y="791180"/>
            <a:ext cx="7541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免試就學區及共同就學區內國中畢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業生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含非應屆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多元學習表現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成績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招生學校：基北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日間部、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部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、共同就學區學校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2187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418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3768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509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高職日間部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350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高中職進修部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6537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152612970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五專完全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4395199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放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榜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學習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其他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各私立五專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台東專校計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</a:t>
            </a:r>
            <a:r>
              <a:rPr lang="zh-TW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護理科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09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五專完免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11760" y="2908610"/>
            <a:ext cx="1152128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8909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8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4B5B830B-CF4D-4A0A-ADDB-B3AE077DEBC3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75886363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7852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志願序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競賽、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服務學習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全國各公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私立五專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256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五專優免招生情形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72272" y="2908611"/>
            <a:ext cx="1575792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9402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828965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五專聯合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E9206126-0511-41B4-B0F3-1FFF50BA68EE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16790321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49406" y="548680"/>
            <a:ext cx="724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分北、中、南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59396" y="1556792"/>
            <a:ext cx="77450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想要學得一技之長儘早就業的學生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月分發、報到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多元學習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表現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競賽、服務學習、</a:t>
            </a:r>
            <a:endParaRPr lang="en-US" altLang="zh-TW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日常生活表現評量、體適能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技藝優良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弱勢身分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4.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均衡學習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5.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適性輔導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6.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國中教育會考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北區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新竹以北和宜蘭、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花蓮</a:t>
            </a:r>
            <a:r>
              <a:rPr lang="en-US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TW" altLang="zh-TW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涵蓋苗栗至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雲林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涵蓋嘉義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南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台東</a:t>
            </a:r>
            <a:r>
              <a:rPr lang="zh-TW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澎湖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TW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8436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五專聯免招生情形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8064" y="2908611"/>
            <a:ext cx="2160240" cy="3195029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583169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23648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</a:t>
            </a:r>
            <a:r>
              <a:rPr kumimoji="0" lang="en-US" altLang="zh-TW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單科型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學校單獨招生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9210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250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想要及早定位或興趣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∕</a:t>
            </a:r>
            <a:r>
              <a:rPr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性向明確的學生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☆技術型獨招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專業群科甄選入學☆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全國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補充說明：技術型獨招可跨區報考，而且不限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8626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技術型獨招招生情形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133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特色招生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78019533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2210271" y="409512"/>
            <a:ext cx="4866334" cy="720725"/>
          </a:xfrm>
          <a:solidFill>
            <a:srgbClr val="FFCCCC"/>
          </a:solidFill>
          <a:ln w="25400">
            <a:solidFill>
              <a:srgbClr val="3333FF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特色招生入學管道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85786" y="1268761"/>
          <a:ext cx="7715304" cy="4824537"/>
        </p:xfrm>
        <a:graphic>
          <a:graphicData uri="http://schemas.openxmlformats.org/drawingml/2006/table">
            <a:tbl>
              <a:tblPr/>
              <a:tblGrid>
                <a:gridCol w="732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25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學科特招：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基北區高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級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中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等學校</a:t>
                      </a:r>
                      <a:r>
                        <a:rPr lang="zh-TW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學科考試分發</a:t>
                      </a:r>
                      <a:endParaRPr lang="en-US" alt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             </a:t>
                      </a:r>
                      <a:r>
                        <a:rPr 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入學</a:t>
                      </a:r>
                      <a:r>
                        <a:rPr lang="en-US" altLang="zh-TW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西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松高中</a:t>
                      </a:r>
                      <a:r>
                        <a:rPr lang="zh-TW" altLang="en-US" sz="11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、中正高中、育成高中、海</a:t>
                      </a:r>
                      <a:r>
                        <a:rPr lang="zh-TW" altLang="en-US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大附中</a:t>
                      </a:r>
                      <a:r>
                        <a:rPr lang="en-US" altLang="zh-TW" sz="11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月下旬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各校單獨報名和考試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與基北區免試入學</a:t>
                      </a:r>
                      <a:endParaRPr lang="en-US" altLang="zh-TW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合併分發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專業群科甄選入學</a:t>
                      </a:r>
                      <a:endParaRPr lang="zh-TW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集體報名，各校單獨考試和分發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科學：</a:t>
                      </a:r>
                      <a:r>
                        <a:rPr 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科學班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建中、北一女、師大附中</a:t>
                      </a:r>
                      <a:r>
                        <a:rPr lang="en-US" altLang="zh-TW" sz="1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b="0" i="0" u="none" strike="noStrike" kern="100" cap="none" dirty="0">
                        <a:solidFill>
                          <a:srgbClr val="3333FF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4490650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體育：</a:t>
                      </a:r>
                      <a:r>
                        <a:rPr 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體育班</a:t>
                      </a:r>
                      <a:r>
                        <a:rPr lang="en-US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&amp;</a:t>
                      </a:r>
                      <a:r>
                        <a:rPr lang="zh-TW" altLang="zh-TW" sz="16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運動優良</a:t>
                      </a:r>
                      <a:endParaRPr lang="zh-TW" altLang="en-US" sz="16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藝術：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藝術才能班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音樂、</a:t>
                      </a:r>
                      <a:r>
                        <a:rPr lang="zh-TW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美術、</a:t>
                      </a:r>
                      <a:r>
                        <a:rPr 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舞蹈、戲劇</a:t>
                      </a:r>
                      <a:r>
                        <a:rPr lang="en-US" altLang="zh-TW" sz="13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300" b="1" kern="1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4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4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聯合術科測驗、分發</a:t>
                      </a:r>
                      <a:endParaRPr lang="en-US" sz="1400" kern="100" dirty="0">
                        <a:solidFill>
                          <a:srgbClr val="3333FF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七年一貫甄選入學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+mn-ea"/>
                          <a:cs typeface="Times New Roman"/>
                        </a:rPr>
                        <a:t>音樂、美術、舞蹈</a:t>
                      </a:r>
                      <a:r>
                        <a:rPr lang="en-US" alt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sz="2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zh-TW" sz="22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各校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單獨報名、考試、放榜</a:t>
                      </a:r>
                      <a:endParaRPr lang="en-US" sz="1400" b="0" i="0" u="none" strike="noStrike" kern="100" cap="none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715965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252940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168859" y="555025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大學</a:t>
            </a:r>
            <a:endParaRPr lang="en-US" altLang="zh-TW" sz="1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術科</a:t>
            </a:r>
            <a:endParaRPr lang="zh-TW" altLang="en-US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259187" y="3544480"/>
            <a:ext cx="441421" cy="1894786"/>
            <a:chOff x="479705" y="5038709"/>
            <a:chExt cx="441421" cy="519082"/>
          </a:xfrm>
        </p:grpSpPr>
        <p:sp>
          <p:nvSpPr>
            <p:cNvPr id="10" name="左中括弧 9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  </a:t>
              </a:r>
              <a:r>
                <a:rPr lang="zh-TW" altLang="en-US" sz="16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術科</a:t>
              </a:r>
              <a:endPara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760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10381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學科考試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分發入學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D92AB3E2-8385-4D45-9773-7C8EB7EC5B3C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75192633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特殊課程內容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文憑、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海洋科技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有興趣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☆雙語班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國際班☆</a:t>
            </a:r>
            <a:endParaRPr lang="en-US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月報名、學科考試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學科考試成績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：西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松高中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、中正高中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育成高中、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海大附中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8919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038436" y="476672"/>
            <a:ext cx="7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080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148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4" y="1252542"/>
            <a:ext cx="4810125" cy="5169640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95500" y="483101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學科特招報名人數</a:t>
            </a:r>
          </a:p>
        </p:txBody>
      </p:sp>
      <p:grpSp>
        <p:nvGrpSpPr>
          <p:cNvPr id="6" name="群組 14">
            <a:extLst>
              <a:ext uri="{FF2B5EF4-FFF2-40B4-BE49-F238E27FC236}">
                <a16:creationId xmlns="" xmlns:a16="http://schemas.microsoft.com/office/drawing/2014/main" id="{E8791F1D-88AB-4201-85EF-7FC12A466807}"/>
              </a:ext>
            </a:extLst>
          </p:cNvPr>
          <p:cNvGrpSpPr/>
          <p:nvPr/>
        </p:nvGrpSpPr>
        <p:grpSpPr>
          <a:xfrm>
            <a:off x="3969975" y="2204864"/>
            <a:ext cx="4576022" cy="4021617"/>
            <a:chOff x="0" y="5143512"/>
            <a:chExt cx="4429124" cy="1571636"/>
          </a:xfrm>
        </p:grpSpPr>
        <p:sp>
          <p:nvSpPr>
            <p:cNvPr id="8" name="爆炸 2 8">
              <a:extLst>
                <a:ext uri="{FF2B5EF4-FFF2-40B4-BE49-F238E27FC236}">
                  <a16:creationId xmlns="" xmlns:a16="http://schemas.microsoft.com/office/drawing/2014/main" id="{EE6000C3-0768-461A-82E7-FD24E8B54CE6}"/>
                </a:ext>
              </a:extLst>
            </p:cNvPr>
            <p:cNvSpPr/>
            <p:nvPr/>
          </p:nvSpPr>
          <p:spPr>
            <a:xfrm>
              <a:off x="0" y="5143512"/>
              <a:ext cx="4429124" cy="1571636"/>
            </a:xfrm>
            <a:prstGeom prst="irregularSeal2">
              <a:avLst/>
            </a:prstGeom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770F3F7D-600D-4C77-BB76-2F2B9A3939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4606" y="5617668"/>
              <a:ext cx="2500330" cy="553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報名人數</a:t>
              </a:r>
              <a:endPara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zh-TW" altLang="en-US" sz="3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比科學班少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524372" y="1435934"/>
            <a:ext cx="759596" cy="4986248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0288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星形: 七角 6">
            <a:extLst>
              <a:ext uri="{FF2B5EF4-FFF2-40B4-BE49-F238E27FC236}">
                <a16:creationId xmlns="" xmlns:a16="http://schemas.microsoft.com/office/drawing/2014/main" id="{75BA09AC-5ED1-4770-B447-26392E4EC47A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49213700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700808"/>
            <a:ext cx="74252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技藝成績優良或對技藝學習有興趣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月報名、書面資料審查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測驗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dirty="0"/>
              <a:t>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技藝相關經驗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台北市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星期日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新北市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基隆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星期六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216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426512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297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611560" y="43308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059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611560" y="5259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專業群科甄選入學招生情形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6" y="1772816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326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471464" y="77733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如何準備「</a:t>
            </a:r>
            <a:r>
              <a:rPr lang="zh-TW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術科考試」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721987E-ED3C-47E7-ABF4-21C5DAB93827}"/>
              </a:ext>
            </a:extLst>
          </p:cNvPr>
          <p:cNvSpPr txBox="1"/>
          <p:nvPr/>
        </p:nvSpPr>
        <p:spPr>
          <a:xfrm>
            <a:off x="971600" y="1916832"/>
            <a:ext cx="7272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參考「專業群科甄選術科測驗內容審查表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」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參考專業群科甄選術科測驗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影片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查詢報考學校或主委學校網站公告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參加招生學校或其他學校辦理的相關營隊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體驗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營等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活動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445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908720"/>
            <a:ext cx="4286280" cy="2308324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8374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59396" y="1700808"/>
            <a:ext cx="742520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數學領域、自然領域成績優異，具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備科學潛能的學生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                  2.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月報名、考試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國際科學奧林匹亞競賽得獎</a:t>
            </a: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甄選錄取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科學能力檢定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實驗實作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建國中學、師大附中、北一女中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補充說明：推薦總人數以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為限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6900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165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科學班報名人數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1" y="1700808"/>
            <a:ext cx="4810125" cy="4476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67100" y="1871752"/>
            <a:ext cx="784376" cy="4305806"/>
          </a:xfrm>
          <a:prstGeom prst="rect">
            <a:avLst/>
          </a:prstGeom>
          <a:noFill/>
          <a:ln w="50800"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29119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12064"/>
            <a:ext cx="4286280" cy="2062103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kumimoji="0" lang="zh-TW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</a:t>
            </a:r>
            <a:endParaRPr kumimoji="0" lang="en-US" altLang="zh-TW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  <a:r>
              <a:rPr kumimoji="0"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6026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7155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運動成績優良或具有運動潛能的學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專長項目需符合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☆體育班</a:t>
            </a:r>
            <a:r>
              <a:rPr lang="en-US" altLang="zh-TW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zh-TW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運動優良☆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體育競賽得獎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校、新北市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校、基隆市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體育班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運動優良術科測驗均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在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同一天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8325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827584" y="1320567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Ⅰ-1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度適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性入學管道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Ⅱ</a:t>
            </a: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各入學管道報名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資格一覽表</a:t>
            </a:r>
            <a:endParaRPr lang="en-US" altLang="zh-TW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▲國中畢業生升學行事簡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曆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▲會考暨各入學管道報名日期彙總表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▲彙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整表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超級比一比</a:t>
            </a:r>
            <a:r>
              <a:rPr lang="en-US" altLang="zh-TW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</a:t>
            </a:r>
            <a:r>
              <a:rPr lang="zh-TW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N2-1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招生學校科別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含共同就學區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N2-2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高職＆五專日間部群科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一覽表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(A3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版、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A4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N2-3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高中日間部學校總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覽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▲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N3-2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基北區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落點推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估</a:t>
            </a:r>
            <a:endParaRPr lang="zh-TW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E1E8B4EC-7E86-492D-B214-27DEA65F8919}"/>
              </a:ext>
            </a:extLst>
          </p:cNvPr>
          <p:cNvSpPr txBox="1"/>
          <p:nvPr/>
        </p:nvSpPr>
        <p:spPr>
          <a:xfrm>
            <a:off x="1763688" y="404664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itchFamily="18" charset="0"/>
              </a:rPr>
              <a:t>其它參考檔案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51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785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51921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88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732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77330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新北市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48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1252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體育班招生情形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822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994048" y="743044"/>
            <a:ext cx="685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運動優良招生情形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基隆市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122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081287"/>
            <a:ext cx="4286280" cy="2123658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藝術才能班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en-US" altLang="zh-TW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  <a:r>
              <a:rPr lang="en-US" altLang="zh-TW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880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47667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484784"/>
            <a:ext cx="742520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競賽成績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優良或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具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有美術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、音樂、舞蹈、戲劇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月現場分發報到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競賽表現入學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全國性比賽得獎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藝術才能資優鑑定</a:t>
            </a: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聯合分發入學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藝術才能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資優鑑定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學校：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美術班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音樂班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舞蹈班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北區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戲劇班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—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復興高中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校</a:t>
            </a:r>
            <a:endParaRPr lang="zh-TW" altLang="en-US" sz="21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7298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67544" y="54868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北區美術班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44" y="1628800"/>
            <a:ext cx="48879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931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北區音樂班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8" y="1412776"/>
            <a:ext cx="50231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064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44532177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199" y="47667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北區舞蹈班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04" y="1412776"/>
            <a:ext cx="477799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414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3926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藝才班招生情形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戲劇班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57" y="1340768"/>
            <a:ext cx="48132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015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268760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354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8572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具有美術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、音樂、舞蹈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潛能的學生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起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en-US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月術科測驗、放榜、報到</a:t>
            </a:r>
            <a:endParaRPr lang="en-US" altLang="zh-TW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術科測驗成績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美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術：台南應用科技大學美術</a:t>
            </a:r>
            <a:r>
              <a:rPr lang="zh-TW" altLang="zh-TW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endParaRPr lang="zh-TW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2.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音樂：國立台南藝術大學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中國音樂學系、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國立台南藝術大學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音樂學系、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台南應用科技大學音樂系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3.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舞蹈：國立台北藝術大學</a:t>
            </a:r>
            <a:r>
              <a:rPr lang="zh-TW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舞蹈學系、</a:t>
            </a:r>
            <a:endParaRPr lang="en-US" altLang="zh-TW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zh-TW" altLang="zh-TW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台南應用科技大學舞蹈系</a:t>
            </a:r>
            <a:endParaRPr lang="zh-TW" altLang="en-US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3589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17004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七年一貫甄選入學招生情形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8884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501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1827312" y="250209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其他招生</a:t>
            </a: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的升學管道</a:t>
            </a:r>
          </a:p>
        </p:txBody>
      </p:sp>
    </p:spTree>
    <p:extLst>
      <p:ext uri="{BB962C8B-B14F-4D97-AF65-F5344CB8AC3E}">
        <p14:creationId xmlns:p14="http://schemas.microsoft.com/office/powerpoint/2010/main" val="12982923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42910" y="1628800"/>
          <a:ext cx="7858180" cy="4538290"/>
        </p:xfrm>
        <a:graphic>
          <a:graphicData uri="http://schemas.openxmlformats.org/drawingml/2006/table">
            <a:tbl>
              <a:tblPr/>
              <a:tblGrid>
                <a:gridCol w="745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1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辦理期程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實用技能學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程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分發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聯合分發</a:t>
                      </a:r>
                      <a:endParaRPr lang="en-US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建教合作班</a:t>
                      </a:r>
                      <a:r>
                        <a:rPr lang="en-US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產學合作班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原住民藝能</a:t>
                      </a:r>
                      <a:r>
                        <a:rPr lang="en-US" alt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</a:t>
                      </a: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班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八斗、金山、樹林</a:t>
                      </a:r>
                      <a:r>
                        <a:rPr lang="en-US" sz="1400" b="1" kern="100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報名、放榜</a:t>
                      </a:r>
                      <a:endParaRPr lang="zh-TW" sz="1400" kern="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身心障礙學生就學安置</a:t>
                      </a:r>
                      <a:r>
                        <a:rPr lang="zh-TW" sz="2000" b="1" kern="100" dirty="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b="1" kern="100" dirty="0"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2000" kern="100" dirty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rgbClr val="CC99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聯合辦理</a:t>
                      </a:r>
                      <a:endParaRPr lang="en-US" sz="1400" kern="100" dirty="0">
                        <a:solidFill>
                          <a:srgbClr val="CC99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實驗學校單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芳</a:t>
                      </a:r>
                      <a:r>
                        <a:rPr lang="zh-TW" altLang="en-US" sz="1400" b="1" kern="1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和實中、數位實中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私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立學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44013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軍校單</a:t>
                      </a:r>
                      <a:r>
                        <a:rPr lang="zh-TW" alt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中正預校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8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其它單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獨招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生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國立戲曲學院、海大附中</a:t>
                      </a:r>
                      <a:r>
                        <a:rPr lang="en-US" altLang="zh-TW" sz="14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〜</a:t>
                      </a:r>
                      <a:r>
                        <a:rPr lang="en-US" altLang="zh-TW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各校</a:t>
                      </a:r>
                      <a:r>
                        <a:rPr lang="zh-TW" sz="1400" kern="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單獨</a:t>
                      </a:r>
                      <a:r>
                        <a:rPr lang="zh-TW" altLang="en-US" sz="1400" b="0" i="0" u="none" strike="noStrike" kern="100" cap="none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  <a:sym typeface="Arial"/>
                        </a:rPr>
                        <a:t>報名、考試、放榜</a:t>
                      </a:r>
                      <a:endParaRPr lang="zh-TW" sz="1400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651381"/>
                  </a:ext>
                </a:extLst>
              </a:tr>
            </a:tbl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77051316-50CD-4314-845D-3F2CCFA47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700927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其它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招生入學管道</a:t>
            </a:r>
          </a:p>
        </p:txBody>
      </p:sp>
    </p:spTree>
    <p:extLst>
      <p:ext uri="{BB962C8B-B14F-4D97-AF65-F5344CB8AC3E}">
        <p14:creationId xmlns:p14="http://schemas.microsoft.com/office/powerpoint/2010/main" val="3053026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628800"/>
            <a:ext cx="4286280" cy="830997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4724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技藝學程和技藝競賽積分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開設實用技能學程之公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TW" altLang="en-US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區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0359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1" y="787432"/>
            <a:ext cx="822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實用技能學程招生情形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488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46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1600" y="1268760"/>
          <a:ext cx="7600928" cy="458044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2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編號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入學管道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辦理</a:t>
                      </a:r>
                      <a:endParaRPr lang="en-US" altLang="zh-TW" sz="2000" kern="100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期程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備註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技優：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國民中學技藝技能優良學生甄審</a:t>
                      </a:r>
                      <a:endParaRPr lang="en-US" altLang="zh-TW" sz="1600" b="1" kern="100" dirty="0">
                        <a:solidFill>
                          <a:srgbClr val="FF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</a:t>
                      </a:r>
                      <a:r>
                        <a:rPr lang="zh-TW" altLang="en-US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入學高級中等學校專業群科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6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免報名前放榜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、報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到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各招生管道已錄取學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未報到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，或報到後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聲明放棄，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可報名參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加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下一階段入學管道 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endParaRPr lang="en-US" altLang="zh-TW" sz="15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招生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餘額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均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流入</a:t>
                      </a:r>
                      <a:r>
                        <a:rPr lang="zh-TW" altLang="en-US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大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產特：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產業特殊需求類科</a:t>
                      </a:r>
                      <a:r>
                        <a:rPr lang="zh-TW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zh-TW" sz="17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完全免試入學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月初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直升入學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優免：</a:t>
                      </a:r>
                      <a:r>
                        <a:rPr lang="zh-TW" altLang="en-US" sz="17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大免：</a:t>
                      </a:r>
                      <a:r>
                        <a:rPr lang="zh-TW" altLang="en-US" sz="1700" b="1" kern="100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基北區高級中等學校免試入學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i="0" u="none" strike="noStrike" kern="100" cap="none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完全</a:t>
                      </a:r>
                      <a:r>
                        <a:rPr 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五專完</a:t>
                      </a:r>
                      <a:r>
                        <a:rPr lang="zh-TW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en-US" altLang="zh-TW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&amp;</a:t>
                      </a:r>
                      <a:r>
                        <a:rPr lang="zh-TW" altLang="en-US" sz="15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優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的招生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餘額流入</a:t>
                      </a:r>
                      <a:r>
                        <a:rPr lang="zh-TW" altLang="en-US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五專聯</a:t>
                      </a:r>
                      <a:r>
                        <a:rPr lang="zh-TW" altLang="zh-TW" sz="1500" kern="100" dirty="0">
                          <a:solidFill>
                            <a:srgbClr val="3333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免</a:t>
                      </a:r>
                      <a:endParaRPr lang="zh-TW" sz="15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zh-TW" sz="2000" b="1" kern="100" dirty="0" smtClean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優先</a:t>
                      </a:r>
                      <a:r>
                        <a:rPr lang="zh-TW" altLang="zh-TW" sz="2000" b="1" kern="100" dirty="0" smtClean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altLang="zh-TW" sz="2000" kern="100" dirty="0" smtClean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8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9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五專</a:t>
                      </a:r>
                      <a:r>
                        <a:rPr lang="zh-TW" altLang="en-US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聯合</a:t>
                      </a:r>
                      <a:r>
                        <a:rPr lang="zh-TW" sz="2000" b="1" kern="100" dirty="0">
                          <a:solidFill>
                            <a:srgbClr val="3333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免試入學 </a:t>
                      </a:r>
                      <a:endParaRPr lang="zh-TW" sz="2000" kern="100" dirty="0">
                        <a:solidFill>
                          <a:srgbClr val="3333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3333FF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sz="1400" kern="100" dirty="0">
                        <a:solidFill>
                          <a:srgbClr val="3333FF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8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技術型高級中等學校單獨招生</a:t>
                      </a:r>
                      <a:endParaRPr lang="zh-TW" sz="2000" kern="100" dirty="0">
                        <a:solidFill>
                          <a:srgbClr val="008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〜</a:t>
                      </a:r>
                      <a:r>
                        <a:rPr lang="en-US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月</a:t>
                      </a:r>
                      <a:r>
                        <a:rPr lang="zh-TW" sz="2000" kern="100" dirty="0">
                          <a:solidFill>
                            <a:srgbClr val="008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各校單獨招生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基北區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8</a:t>
                      </a:r>
                      <a:r>
                        <a:rPr lang="zh-TW" altLang="en-US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所</a:t>
                      </a:r>
                      <a:r>
                        <a:rPr lang="en-US" altLang="zh-TW" sz="1200" kern="100" dirty="0">
                          <a:solidFill>
                            <a:srgbClr val="008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200" kern="100" dirty="0">
                          <a:solidFill>
                            <a:srgbClr val="008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zh-TW" sz="1200" kern="100" dirty="0">
                        <a:solidFill>
                          <a:srgbClr val="008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700" marR="53700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="" xmlns:a16="http://schemas.microsoft.com/office/drawing/2014/main" id="{96F07C66-C72F-41A2-853B-21D2A019DB89}"/>
              </a:ext>
            </a:extLst>
          </p:cNvPr>
          <p:cNvGrpSpPr/>
          <p:nvPr/>
        </p:nvGrpSpPr>
        <p:grpSpPr>
          <a:xfrm>
            <a:off x="455910" y="2276872"/>
            <a:ext cx="515690" cy="1821132"/>
            <a:chOff x="455910" y="2276872"/>
            <a:chExt cx="515690" cy="2304256"/>
          </a:xfrm>
        </p:grpSpPr>
        <p:sp>
          <p:nvSpPr>
            <p:cNvPr id="3" name="左中括弧 2">
              <a:extLst>
                <a:ext uri="{FF2B5EF4-FFF2-40B4-BE49-F238E27FC236}">
                  <a16:creationId xmlns="" xmlns:a16="http://schemas.microsoft.com/office/drawing/2014/main" id="{01B8709D-4C89-46C0-87B5-A18475E947CA}"/>
                </a:ext>
              </a:extLst>
            </p:cNvPr>
            <p:cNvSpPr/>
            <p:nvPr/>
          </p:nvSpPr>
          <p:spPr>
            <a:xfrm>
              <a:off x="852470" y="2276872"/>
              <a:ext cx="119130" cy="2304256"/>
            </a:xfrm>
            <a:prstGeom prst="leftBracket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FD5601DB-4298-4F79-93DD-2462D9250816}"/>
                </a:ext>
              </a:extLst>
            </p:cNvPr>
            <p:cNvSpPr txBox="1"/>
            <p:nvPr/>
          </p:nvSpPr>
          <p:spPr>
            <a:xfrm>
              <a:off x="455910" y="2963822"/>
              <a:ext cx="430887" cy="9303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高中職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="" xmlns:a16="http://schemas.microsoft.com/office/drawing/2014/main" id="{ADEAF91D-5611-43A1-A536-DB79B0D52AA7}"/>
              </a:ext>
            </a:extLst>
          </p:cNvPr>
          <p:cNvGrpSpPr/>
          <p:nvPr/>
        </p:nvGrpSpPr>
        <p:grpSpPr>
          <a:xfrm>
            <a:off x="479705" y="4355185"/>
            <a:ext cx="441421" cy="1015074"/>
            <a:chOff x="479705" y="5038709"/>
            <a:chExt cx="441421" cy="519082"/>
          </a:xfrm>
        </p:grpSpPr>
        <p:sp>
          <p:nvSpPr>
            <p:cNvPr id="8" name="左中括弧 7">
              <a:extLst>
                <a:ext uri="{FF2B5EF4-FFF2-40B4-BE49-F238E27FC236}">
                  <a16:creationId xmlns="" xmlns:a16="http://schemas.microsoft.com/office/drawing/2014/main" id="{229FD293-1D64-42B9-BEC3-452FA85D954E}"/>
                </a:ext>
              </a:extLst>
            </p:cNvPr>
            <p:cNvSpPr/>
            <p:nvPr/>
          </p:nvSpPr>
          <p:spPr>
            <a:xfrm>
              <a:off x="852469" y="5085184"/>
              <a:ext cx="68657" cy="426132"/>
            </a:xfrm>
            <a:prstGeom prst="leftBracket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71FA8741-F1D7-4B72-A00E-2462236E1101}"/>
                </a:ext>
              </a:extLst>
            </p:cNvPr>
            <p:cNvSpPr txBox="1"/>
            <p:nvPr/>
          </p:nvSpPr>
          <p:spPr>
            <a:xfrm>
              <a:off x="479705" y="5038709"/>
              <a:ext cx="430887" cy="519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五專</a:t>
              </a: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89F6C536-A122-4F71-A194-A8FC97C63D73}"/>
              </a:ext>
            </a:extLst>
          </p:cNvPr>
          <p:cNvSpPr txBox="1"/>
          <p:nvPr/>
        </p:nvSpPr>
        <p:spPr>
          <a:xfrm>
            <a:off x="404529" y="54611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高職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="" xmlns:a16="http://schemas.microsoft.com/office/drawing/2014/main" id="{360A92FE-894B-4D96-BBC6-A4872046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71" y="409512"/>
            <a:ext cx="4866334" cy="720725"/>
          </a:xfrm>
          <a:prstGeom prst="rect">
            <a:avLst/>
          </a:prstGeom>
          <a:solidFill>
            <a:srgbClr val="FFCCCC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免試入學招生</a:t>
            </a:r>
            <a:r>
              <a:rPr lang="zh-TW" altLang="en-US" sz="40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管道</a:t>
            </a:r>
          </a:p>
        </p:txBody>
      </p:sp>
    </p:spTree>
    <p:extLst>
      <p:ext uri="{BB962C8B-B14F-4D97-AF65-F5344CB8AC3E}">
        <p14:creationId xmlns:p14="http://schemas.microsoft.com/office/powerpoint/2010/main" val="14390097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13783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合作班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合作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615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211052" y="769677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產學班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經濟弱勢學生或適合實作學習的學生</a:t>
            </a:r>
            <a:endParaRPr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面試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開設建教合作班或產學合作班之公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私立高職單獨招生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、勞保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199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761854" y="764704"/>
            <a:ext cx="762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建教班 </a:t>
            </a:r>
            <a:r>
              <a:rPr lang="en-US" altLang="zh-TW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產學班招生情形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3458"/>
            <a:ext cx="7992888" cy="44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2091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藝能</a:t>
            </a:r>
            <a:r>
              <a:rPr kumimoji="0" lang="en-US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實驗班</a:t>
            </a:r>
          </a:p>
        </p:txBody>
      </p:sp>
    </p:spTree>
    <p:extLst>
      <p:ext uri="{BB962C8B-B14F-4D97-AF65-F5344CB8AC3E}">
        <p14:creationId xmlns:p14="http://schemas.microsoft.com/office/powerpoint/2010/main" val="868758413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363452" y="787432"/>
            <a:ext cx="6417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對原住民文化有興趣的學生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：八斗高中、金山高中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樹林高中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有些學校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不限原住民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才能報名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得跨區報名，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3195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原住民藝能 </a:t>
            </a:r>
            <a:r>
              <a:rPr lang="en-US" altLang="zh-TW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實驗班招生情形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2984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96638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543472" y="777330"/>
            <a:ext cx="6057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身心障礙學生就學安置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領有特殊教育學生鑑定及就學輔導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委員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會證明之各類身心障礙學生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適性安置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：各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私立高中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學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補充說明：接受安置仍可再參加各項入學招生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保留錄取資格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8385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43372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</a:t>
            </a:r>
          </a:p>
          <a:p>
            <a:pPr algn="ctr"/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84820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：芳和</a:t>
            </a:r>
            <a:r>
              <a:rPr lang="zh-TW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實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中、數位實中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03446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:a16="http://schemas.microsoft.com/office/drawing/2014/main" xmlns="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219572" y="1173620"/>
            <a:ext cx="4286280" cy="1938992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技藝技能優良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甄選入學</a:t>
            </a:r>
            <a:endParaRPr kumimoji="0" lang="en-US" altLang="zh-TW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技優</a:t>
            </a:r>
            <a:r>
              <a:rPr kumimoji="0"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星形: 七角 2">
            <a:extLst>
              <a:ext uri="{FF2B5EF4-FFF2-40B4-BE49-F238E27FC236}">
                <a16:creationId xmlns:a16="http://schemas.microsoft.com/office/drawing/2014/main" xmlns="" id="{8AFB5A71-3E55-4D64-A406-736C72887146}"/>
              </a:ext>
            </a:extLst>
          </p:cNvPr>
          <p:cNvSpPr/>
          <p:nvPr/>
        </p:nvSpPr>
        <p:spPr>
          <a:xfrm>
            <a:off x="5004048" y="4097848"/>
            <a:ext cx="3096344" cy="1723937"/>
          </a:xfrm>
          <a:prstGeom prst="star7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</a:p>
        </p:txBody>
      </p:sp>
    </p:spTree>
    <p:extLst>
      <p:ext uri="{BB962C8B-B14F-4D97-AF65-F5344CB8AC3E}">
        <p14:creationId xmlns:p14="http://schemas.microsoft.com/office/powerpoint/2010/main" val="394155681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實驗學校單獨招生情形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60848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4378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立學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7626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有特殊生涯規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劃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的學生</a:t>
            </a:r>
            <a:endParaRPr lang="en-US" altLang="zh-TW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招生學校：不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接受政府補助之私立高中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沒有免學費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高額學雜費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可跨區報考，而且不限報名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8236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5AEBABC-CA37-4569-8690-8B1BC8D4DB0A}"/>
              </a:ext>
            </a:extLst>
          </p:cNvPr>
          <p:cNvSpPr txBox="1"/>
          <p:nvPr/>
        </p:nvSpPr>
        <p:spPr>
          <a:xfrm>
            <a:off x="457200" y="787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私立學校單獨招生情形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482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2710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5156" y="810970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054264" y="1358286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zh-TW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</a:t>
            </a:r>
            <a:endParaRPr kumimoji="0" lang="en-US" altLang="zh-TW" sz="4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單獨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招生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3723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軍校單獨招生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有志從軍報國的學生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月體檢、報名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月放榜、報到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體檢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合格</a:t>
            </a:r>
            <a:endParaRPr lang="zh-TW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智力測驗</a:t>
            </a:r>
          </a:p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會考成績門檻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招生學校：中正預校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免學費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免雜費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有薪資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津貼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、軍保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51293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ãæ¨¹æ¨ åãçåçæå°çµæ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淚滴形 1">
            <a:extLst>
              <a:ext uri="{FF2B5EF4-FFF2-40B4-BE49-F238E27FC236}">
                <a16:creationId xmlns="" xmlns:a16="http://schemas.microsoft.com/office/drawing/2014/main" id="{15968640-77E1-48AD-9860-E800BE1AEBE0}"/>
              </a:ext>
            </a:extLst>
          </p:cNvPr>
          <p:cNvSpPr/>
          <p:nvPr/>
        </p:nvSpPr>
        <p:spPr>
          <a:xfrm>
            <a:off x="3961214" y="764709"/>
            <a:ext cx="4464496" cy="2664292"/>
          </a:xfrm>
          <a:prstGeom prst="teardrop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4139430" y="1196752"/>
            <a:ext cx="4286280" cy="1569660"/>
          </a:xfrm>
          <a:prstGeom prst="rect">
            <a:avLst/>
          </a:prstGeom>
          <a:noFill/>
          <a:ln w="635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</a:t>
            </a:r>
            <a:endParaRPr kumimoji="0" lang="en-US" altLang="zh-TW" sz="4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</a:t>
            </a:r>
            <a:r>
              <a:rPr kumimoji="0" lang="zh-TW" altLang="zh-TW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獨招</a:t>
            </a:r>
            <a:r>
              <a:rPr kumimoji="0" lang="zh-TW" alt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</a:t>
            </a:r>
            <a:endParaRPr lang="zh-TW" alt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951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755304" y="787432"/>
            <a:ext cx="55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5721987E-ED3C-47E7-ABF4-21C5DAB93827}"/>
              </a:ext>
            </a:extLst>
          </p:cNvPr>
          <p:cNvSpPr txBox="1"/>
          <p:nvPr/>
        </p:nvSpPr>
        <p:spPr>
          <a:xfrm>
            <a:off x="819200" y="1916832"/>
            <a:ext cx="74252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招生對象：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對招生班次有興趣的學生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辦理時程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～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月報名、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術科測驗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、放榜、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lang="zh-TW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報到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採計項目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詳閱各校簡章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招生學校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：國立戲曲學院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高職部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TW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海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附中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、鶯歌工商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進修部</a:t>
            </a:r>
            <a:r>
              <a:rPr lang="en-US" altLang="zh-TW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補充說明：其它單獨招生可跨區報考，而且不</a:t>
            </a:r>
            <a:endParaRPr lang="en-US" altLang="zh-TW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限報名</a:t>
            </a:r>
            <a:r>
              <a:rPr lang="en-US" altLang="zh-TW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校</a:t>
            </a:r>
            <a:endParaRPr lang="zh-TW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68662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CF8E4891-3396-422C-A5B6-0590683D4AE6}"/>
              </a:ext>
            </a:extLst>
          </p:cNvPr>
          <p:cNvSpPr txBox="1"/>
          <p:nvPr/>
        </p:nvSpPr>
        <p:spPr>
          <a:xfrm>
            <a:off x="1615480" y="77733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其它單獨招生情形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4" y="191683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55275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DDF354-5332-4856-8E36-B800F086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4"/>
          </a:xfrm>
          <a:prstGeom prst="rect">
            <a:avLst/>
          </a:prstGeo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-15240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456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24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F8E4891-3396-422C-A5B6-0590683D4AE6}"/>
              </a:ext>
            </a:extLst>
          </p:cNvPr>
          <p:cNvSpPr txBox="1"/>
          <p:nvPr/>
        </p:nvSpPr>
        <p:spPr>
          <a:xfrm>
            <a:off x="2331368" y="260991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依類型</a:t>
            </a:r>
            <a:endParaRPr kumimoji="0" lang="en-US" altLang="zh-TW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6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歸納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88667"/>
      </p:ext>
    </p:extLst>
  </p:cSld>
  <p:clrMapOvr>
    <a:masterClrMapping/>
  </p:clrMapOvr>
  <p:transition advTm="5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FF"/>
        </a:solidFill>
        <a:scene3d>
          <a:camera prst="orthographicFront"/>
          <a:lightRig rig="threePt" dir="t"/>
        </a:scene3d>
        <a:sp3d>
          <a:bevelT w="635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227438</TotalTime>
  <Words>4573</Words>
  <Application>Microsoft Office PowerPoint</Application>
  <PresentationFormat>如螢幕大小 (4:3)</PresentationFormat>
  <Paragraphs>708</Paragraphs>
  <Slides>107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107</vt:i4>
      </vt:variant>
    </vt:vector>
  </HeadingPairs>
  <TitlesOfParts>
    <vt:vector size="115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特色招生入學管道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學術傾向學生</vt:lpstr>
      <vt:lpstr>技職傾向學生</vt:lpstr>
      <vt:lpstr>才藝出眾學生</vt:lpstr>
      <vt:lpstr>體育專長學生</vt:lpstr>
      <vt:lpstr>PowerPoint 簡報</vt:lpstr>
      <vt:lpstr>PowerPoint 簡報</vt:lpstr>
      <vt:lpstr>PowerPoint 簡報</vt:lpstr>
      <vt:lpstr>PowerPoint 簡報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臺北市立木柵高級工業職業學校</dc:title>
  <dc:creator>ccp</dc:creator>
  <cp:lastModifiedBy>User</cp:lastModifiedBy>
  <cp:revision>1956</cp:revision>
  <dcterms:created xsi:type="dcterms:W3CDTF">2005-06-02T13:01:42Z</dcterms:created>
  <dcterms:modified xsi:type="dcterms:W3CDTF">2024-01-25T08:03:23Z</dcterms:modified>
</cp:coreProperties>
</file>